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heme/theme2.xml" ContentType="application/vnd.openxmlformats-officedocument.theme+xml"/>
  <Override PartName="/ppt/tags/tag13.xml" ContentType="application/vnd.openxmlformats-officedocument.presentationml.tags+xml"/>
  <Override PartName="/ppt/notesSlides/notesSlide1.xml" ContentType="application/vnd.openxmlformats-officedocument.presentationml.notesSlide+xml"/>
  <Override PartName="/ppt/tags/tag14.xml" ContentType="application/vnd.openxmlformats-officedocument.presentationml.tags+xml"/>
  <Override PartName="/ppt/notesSlides/notesSlide2.xml" ContentType="application/vnd.openxmlformats-officedocument.presentationml.notesSlide+xml"/>
  <Override PartName="/ppt/tags/tag15.xml" ContentType="application/vnd.openxmlformats-officedocument.presentationml.tags+xml"/>
  <Override PartName="/ppt/notesSlides/notesSlide3.xml" ContentType="application/vnd.openxmlformats-officedocument.presentationml.notesSlide+xml"/>
  <Override PartName="/ppt/comments/comment1.xml" ContentType="application/vnd.openxmlformats-officedocument.presentationml.comments+xml"/>
  <Override PartName="/ppt/tags/tag16.xml" ContentType="application/vnd.openxmlformats-officedocument.presentationml.tags+xml"/>
  <Override PartName="/ppt/notesSlides/notesSlide4.xml" ContentType="application/vnd.openxmlformats-officedocument.presentationml.notesSlide+xml"/>
  <Override PartName="/ppt/tags/tag17.xml" ContentType="application/vnd.openxmlformats-officedocument.presentationml.tags+xml"/>
  <Override PartName="/ppt/notesSlides/notesSlide5.xml" ContentType="application/vnd.openxmlformats-officedocument.presentationml.notesSlide+xml"/>
  <Override PartName="/ppt/tags/tag18.xml" ContentType="application/vnd.openxmlformats-officedocument.presentationml.tags+xml"/>
  <Override PartName="/ppt/notesSlides/notesSlide6.xml" ContentType="application/vnd.openxmlformats-officedocument.presentationml.notesSlide+xml"/>
  <Override PartName="/ppt/tags/tag19.xml" ContentType="application/vnd.openxmlformats-officedocument.presentationml.tags+xml"/>
  <Override PartName="/ppt/notesSlides/notesSlide7.xml" ContentType="application/vnd.openxmlformats-officedocument.presentationml.notesSlide+xml"/>
  <Override PartName="/ppt/tags/tag20.xml" ContentType="application/vnd.openxmlformats-officedocument.presentationml.tags+xml"/>
  <Override PartName="/ppt/notesSlides/notesSlide8.xml" ContentType="application/vnd.openxmlformats-officedocument.presentationml.notesSlide+xml"/>
  <Override PartName="/ppt/tags/tag21.xml" ContentType="application/vnd.openxmlformats-officedocument.presentationml.tags+xml"/>
  <Override PartName="/ppt/notesSlides/notesSlide9.xml" ContentType="application/vnd.openxmlformats-officedocument.presentationml.notesSlide+xml"/>
  <Override PartName="/ppt/tags/tag22.xml" ContentType="application/vnd.openxmlformats-officedocument.presentationml.tags+xml"/>
  <Override PartName="/ppt/notesSlides/notesSlide10.xml" ContentType="application/vnd.openxmlformats-officedocument.presentationml.notesSlide+xml"/>
  <Override PartName="/ppt/tags/tag23.xml" ContentType="application/vnd.openxmlformats-officedocument.presentationml.tags+xml"/>
  <Override PartName="/ppt/notesSlides/notesSlide11.xml" ContentType="application/vnd.openxmlformats-officedocument.presentationml.notesSlide+xml"/>
  <Override PartName="/ppt/tags/tag24.xml" ContentType="application/vnd.openxmlformats-officedocument.presentationml.tags+xml"/>
  <Override PartName="/ppt/notesSlides/notesSlide12.xml" ContentType="application/vnd.openxmlformats-officedocument.presentationml.notesSlide+xml"/>
  <Override PartName="/ppt/tags/tag25.xml" ContentType="application/vnd.openxmlformats-officedocument.presentationml.tags+xml"/>
  <Override PartName="/ppt/notesSlides/notesSlide13.xml" ContentType="application/vnd.openxmlformats-officedocument.presentationml.notesSlide+xml"/>
  <Override PartName="/ppt/tags/tag26.xml" ContentType="application/vnd.openxmlformats-officedocument.presentationml.tags+xml"/>
  <Override PartName="/ppt/notesSlides/notesSlide14.xml" ContentType="application/vnd.openxmlformats-officedocument.presentationml.notesSlide+xml"/>
  <Override PartName="/ppt/tags/tag27.xml" ContentType="application/vnd.openxmlformats-officedocument.presentationml.tags+xml"/>
  <Override PartName="/ppt/notesSlides/notesSlide15.xml" ContentType="application/vnd.openxmlformats-officedocument.presentationml.notesSlide+xml"/>
  <Override PartName="/ppt/tags/tag28.xml" ContentType="application/vnd.openxmlformats-officedocument.presentationml.tags+xml"/>
  <Override PartName="/ppt/notesSlides/notesSlide16.xml" ContentType="application/vnd.openxmlformats-officedocument.presentationml.notesSlide+xml"/>
  <Override PartName="/ppt/tags/tag29.xml" ContentType="application/vnd.openxmlformats-officedocument.presentationml.tags+xml"/>
  <Override PartName="/ppt/notesSlides/notesSlide17.xml" ContentType="application/vnd.openxmlformats-officedocument.presentationml.notesSlide+xml"/>
  <Override PartName="/ppt/tags/tag30.xml" ContentType="application/vnd.openxmlformats-officedocument.presentationml.tags+xml"/>
  <Override PartName="/ppt/notesSlides/notesSlide18.xml" ContentType="application/vnd.openxmlformats-officedocument.presentationml.notesSlide+xml"/>
  <Override PartName="/ppt/tags/tag31.xml" ContentType="application/vnd.openxmlformats-officedocument.presentationml.tags+xml"/>
  <Override PartName="/ppt/notesSlides/notesSlide19.xml" ContentType="application/vnd.openxmlformats-officedocument.presentationml.notesSlide+xml"/>
  <Override PartName="/ppt/tags/tag32.xml" ContentType="application/vnd.openxmlformats-officedocument.presentationml.tags+xml"/>
  <Override PartName="/ppt/notesSlides/notesSlide20.xml" ContentType="application/vnd.openxmlformats-officedocument.presentationml.notesSlide+xml"/>
  <Override PartName="/ppt/tags/tag33.xml" ContentType="application/vnd.openxmlformats-officedocument.presentationml.tags+xml"/>
  <Override PartName="/ppt/notesSlides/notesSlide21.xml" ContentType="application/vnd.openxmlformats-officedocument.presentationml.notesSlide+xml"/>
  <Override PartName="/ppt/tags/tag34.xml" ContentType="application/vnd.openxmlformats-officedocument.presentationml.tags+xml"/>
  <Override PartName="/ppt/notesSlides/notesSlide22.xml" ContentType="application/vnd.openxmlformats-officedocument.presentationml.notesSlide+xml"/>
  <Override PartName="/ppt/tags/tag35.xml" ContentType="application/vnd.openxmlformats-officedocument.presentationml.tags+xml"/>
  <Override PartName="/ppt/notesSlides/notesSlide23.xml" ContentType="application/vnd.openxmlformats-officedocument.presentationml.notesSlide+xml"/>
  <Override PartName="/ppt/tags/tag36.xml" ContentType="application/vnd.openxmlformats-officedocument.presentationml.tags+xml"/>
  <Override PartName="/ppt/notesSlides/notesSlide2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7.xml" ContentType="application/vnd.openxmlformats-officedocument.presentationml.tags+xml"/>
  <Override PartName="/ppt/notesSlides/notesSlide25.xml" ContentType="application/vnd.openxmlformats-officedocument.presentationml.notesSlide+xml"/>
  <Override PartName="/ppt/tags/tag38.xml" ContentType="application/vnd.openxmlformats-officedocument.presentationml.tags+xml"/>
  <Override PartName="/ppt/notesSlides/notesSlide26.xml" ContentType="application/vnd.openxmlformats-officedocument.presentationml.notesSlide+xml"/>
  <Override PartName="/ppt/tags/tag39.xml" ContentType="application/vnd.openxmlformats-officedocument.presentationml.tags+xml"/>
  <Override PartName="/ppt/notesSlides/notesSlide27.xml" ContentType="application/vnd.openxmlformats-officedocument.presentationml.notesSlide+xml"/>
  <Override PartName="/ppt/tags/tag40.xml" ContentType="application/vnd.openxmlformats-officedocument.presentationml.tags+xml"/>
  <Override PartName="/ppt/notesSlides/notesSlide28.xml" ContentType="application/vnd.openxmlformats-officedocument.presentationml.notesSlide+xml"/>
  <Override PartName="/ppt/tags/tag41.xml" ContentType="application/vnd.openxmlformats-officedocument.presentationml.tags+xml"/>
  <Override PartName="/ppt/notesSlides/notesSlide29.xml" ContentType="application/vnd.openxmlformats-officedocument.presentationml.notesSlide+xml"/>
  <Override PartName="/ppt/tags/tag42.xml" ContentType="application/vnd.openxmlformats-officedocument.presentationml.tags+xml"/>
  <Override PartName="/ppt/notesSlides/notesSlide30.xml" ContentType="application/vnd.openxmlformats-officedocument.presentationml.notesSlide+xml"/>
  <Override PartName="/ppt/tags/tag43.xml" ContentType="application/vnd.openxmlformats-officedocument.presentationml.tags+xml"/>
  <Override PartName="/ppt/notesSlides/notesSlide31.xml" ContentType="application/vnd.openxmlformats-officedocument.presentationml.notesSlide+xml"/>
  <Override PartName="/ppt/tags/tag44.xml" ContentType="application/vnd.openxmlformats-officedocument.presentationml.tags+xml"/>
  <Override PartName="/ppt/notesSlides/notesSlide32.xml" ContentType="application/vnd.openxmlformats-officedocument.presentationml.notesSlide+xml"/>
  <Override PartName="/ppt/tags/tag45.xml" ContentType="application/vnd.openxmlformats-officedocument.presentationml.tags+xml"/>
  <Override PartName="/ppt/notesSlides/notesSlide33.xml" ContentType="application/vnd.openxmlformats-officedocument.presentationml.notesSlide+xml"/>
  <Override PartName="/ppt/tags/tag46.xml" ContentType="application/vnd.openxmlformats-officedocument.presentationml.tags+xml"/>
  <Override PartName="/ppt/notesSlides/notesSlide34.xml" ContentType="application/vnd.openxmlformats-officedocument.presentationml.notesSlide+xml"/>
  <Override PartName="/ppt/tags/tag47.xml" ContentType="application/vnd.openxmlformats-officedocument.presentationml.tags+xml"/>
  <Override PartName="/ppt/notesSlides/notesSlide35.xml" ContentType="application/vnd.openxmlformats-officedocument.presentationml.notesSlide+xml"/>
  <Override PartName="/ppt/tags/tag48.xml" ContentType="application/vnd.openxmlformats-officedocument.presentationml.tags+xml"/>
  <Override PartName="/ppt/notesSlides/notesSlide36.xml" ContentType="application/vnd.openxmlformats-officedocument.presentationml.notesSlide+xml"/>
  <Override PartName="/ppt/tags/tag49.xml" ContentType="application/vnd.openxmlformats-officedocument.presentationml.tags+xml"/>
  <Override PartName="/ppt/notesSlides/notesSlide37.xml" ContentType="application/vnd.openxmlformats-officedocument.presentationml.notesSlide+xml"/>
  <Override PartName="/ppt/tags/tag50.xml" ContentType="application/vnd.openxmlformats-officedocument.presentationml.tags+xml"/>
  <Override PartName="/ppt/notesSlides/notesSlide38.xml" ContentType="application/vnd.openxmlformats-officedocument.presentationml.notesSlide+xml"/>
  <Override PartName="/ppt/tags/tag51.xml" ContentType="application/vnd.openxmlformats-officedocument.presentationml.tags+xml"/>
  <Override PartName="/ppt/notesSlides/notesSlide39.xml" ContentType="application/vnd.openxmlformats-officedocument.presentationml.notesSlide+xml"/>
  <Override PartName="/ppt/tags/tag52.xml" ContentType="application/vnd.openxmlformats-officedocument.presentationml.tags+xml"/>
  <Override PartName="/ppt/notesSlides/notesSlide40.xml" ContentType="application/vnd.openxmlformats-officedocument.presentationml.notesSlide+xml"/>
  <Override PartName="/ppt/tags/tag53.xml" ContentType="application/vnd.openxmlformats-officedocument.presentationml.tags+xml"/>
  <Override PartName="/ppt/notesSlides/notesSlide41.xml" ContentType="application/vnd.openxmlformats-officedocument.presentationml.notesSlide+xml"/>
  <Override PartName="/ppt/tags/tag54.xml" ContentType="application/vnd.openxmlformats-officedocument.presentationml.tags+xml"/>
  <Override PartName="/ppt/notesSlides/notesSlide42.xml" ContentType="application/vnd.openxmlformats-officedocument.presentationml.notesSlide+xml"/>
  <Override PartName="/ppt/tags/tag55.xml" ContentType="application/vnd.openxmlformats-officedocument.presentationml.tags+xml"/>
  <Override PartName="/ppt/notesSlides/notesSlide43.xml" ContentType="application/vnd.openxmlformats-officedocument.presentationml.notesSlide+xml"/>
  <Override PartName="/ppt/tags/tag56.xml" ContentType="application/vnd.openxmlformats-officedocument.presentationml.tags+xml"/>
  <Override PartName="/ppt/notesSlides/notesSlide44.xml" ContentType="application/vnd.openxmlformats-officedocument.presentationml.notesSlide+xml"/>
  <Override PartName="/ppt/tags/tag57.xml" ContentType="application/vnd.openxmlformats-officedocument.presentationml.tags+xml"/>
  <Override PartName="/ppt/notesSlides/notesSlide45.xml" ContentType="application/vnd.openxmlformats-officedocument.presentationml.notesSlide+xml"/>
  <Override PartName="/ppt/tags/tag58.xml" ContentType="application/vnd.openxmlformats-officedocument.presentationml.tags+xml"/>
  <Override PartName="/ppt/notesSlides/notesSlide46.xml" ContentType="application/vnd.openxmlformats-officedocument.presentationml.notesSlide+xml"/>
  <Override PartName="/ppt/tags/tag59.xml" ContentType="application/vnd.openxmlformats-officedocument.presentationml.tags+xml"/>
  <Override PartName="/ppt/notesSlides/notesSlide47.xml" ContentType="application/vnd.openxmlformats-officedocument.presentationml.notesSlide+xml"/>
  <Override PartName="/ppt/tags/tag60.xml" ContentType="application/vnd.openxmlformats-officedocument.presentationml.tags+xml"/>
  <Override PartName="/ppt/notesSlides/notesSlide48.xml" ContentType="application/vnd.openxmlformats-officedocument.presentationml.notesSlide+xml"/>
  <Override PartName="/ppt/tags/tag61.xml" ContentType="application/vnd.openxmlformats-officedocument.presentationml.tags+xml"/>
  <Override PartName="/ppt/notesSlides/notesSlide49.xml" ContentType="application/vnd.openxmlformats-officedocument.presentationml.notesSlide+xml"/>
  <Override PartName="/ppt/tags/tag62.xml" ContentType="application/vnd.openxmlformats-officedocument.presentationml.tags+xml"/>
  <Override PartName="/ppt/notesSlides/notesSlide50.xml" ContentType="application/vnd.openxmlformats-officedocument.presentationml.notesSlide+xml"/>
  <Override PartName="/ppt/tags/tag63.xml" ContentType="application/vnd.openxmlformats-officedocument.presentationml.tags+xml"/>
  <Override PartName="/ppt/notesSlides/notesSlide51.xml" ContentType="application/vnd.openxmlformats-officedocument.presentationml.notesSlide+xml"/>
  <Override PartName="/ppt/tags/tag64.xml" ContentType="application/vnd.openxmlformats-officedocument.presentationml.tags+xml"/>
  <Override PartName="/ppt/notesSlides/notesSlide52.xml" ContentType="application/vnd.openxmlformats-officedocument.presentationml.notesSlide+xml"/>
  <Override PartName="/ppt/tags/tag65.xml" ContentType="application/vnd.openxmlformats-officedocument.presentationml.tags+xml"/>
  <Override PartName="/ppt/notesSlides/notesSlide53.xml" ContentType="application/vnd.openxmlformats-officedocument.presentationml.notesSlide+xml"/>
  <Override PartName="/ppt/tags/tag66.xml" ContentType="application/vnd.openxmlformats-officedocument.presentationml.tags+xml"/>
  <Override PartName="/ppt/notesSlides/notesSlide54.xml" ContentType="application/vnd.openxmlformats-officedocument.presentationml.notesSlide+xml"/>
  <Override PartName="/ppt/tags/tag67.xml" ContentType="application/vnd.openxmlformats-officedocument.presentationml.tags+xml"/>
  <Override PartName="/ppt/notesSlides/notesSlide55.xml" ContentType="application/vnd.openxmlformats-officedocument.presentationml.notesSlide+xml"/>
  <Override PartName="/ppt/tags/tag68.xml" ContentType="application/vnd.openxmlformats-officedocument.presentationml.tags+xml"/>
  <Override PartName="/ppt/notesSlides/notesSlide56.xml" ContentType="application/vnd.openxmlformats-officedocument.presentationml.notesSlide+xml"/>
  <Override PartName="/ppt/tags/tag69.xml" ContentType="application/vnd.openxmlformats-officedocument.presentationml.tags+xml"/>
  <Override PartName="/ppt/notesSlides/notesSlide57.xml" ContentType="application/vnd.openxmlformats-officedocument.presentationml.notesSlide+xml"/>
  <Override PartName="/ppt/tags/tag70.xml" ContentType="application/vnd.openxmlformats-officedocument.presentationml.tags+xml"/>
  <Override PartName="/ppt/notesSlides/notesSlide58.xml" ContentType="application/vnd.openxmlformats-officedocument.presentationml.notesSlide+xml"/>
  <Override PartName="/ppt/tags/tag71.xml" ContentType="application/vnd.openxmlformats-officedocument.presentationml.tags+xml"/>
  <Override PartName="/ppt/notesSlides/notesSlide59.xml" ContentType="application/vnd.openxmlformats-officedocument.presentationml.notesSlide+xml"/>
  <Override PartName="/ppt/tags/tag72.xml" ContentType="application/vnd.openxmlformats-officedocument.presentationml.tags+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62"/>
  </p:notesMasterIdLst>
  <p:sldIdLst>
    <p:sldId id="256" r:id="rId2"/>
    <p:sldId id="258" r:id="rId3"/>
    <p:sldId id="312" r:id="rId4"/>
    <p:sldId id="299" r:id="rId5"/>
    <p:sldId id="260" r:id="rId6"/>
    <p:sldId id="338" r:id="rId7"/>
    <p:sldId id="317" r:id="rId8"/>
    <p:sldId id="318" r:id="rId9"/>
    <p:sldId id="319" r:id="rId10"/>
    <p:sldId id="261" r:id="rId11"/>
    <p:sldId id="262" r:id="rId12"/>
    <p:sldId id="320" r:id="rId13"/>
    <p:sldId id="321" r:id="rId14"/>
    <p:sldId id="323" r:id="rId15"/>
    <p:sldId id="357" r:id="rId16"/>
    <p:sldId id="324" r:id="rId17"/>
    <p:sldId id="340" r:id="rId18"/>
    <p:sldId id="339" r:id="rId19"/>
    <p:sldId id="326" r:id="rId20"/>
    <p:sldId id="345" r:id="rId21"/>
    <p:sldId id="356" r:id="rId22"/>
    <p:sldId id="272" r:id="rId23"/>
    <p:sldId id="328" r:id="rId24"/>
    <p:sldId id="329" r:id="rId25"/>
    <p:sldId id="330" r:id="rId26"/>
    <p:sldId id="360" r:id="rId27"/>
    <p:sldId id="346" r:id="rId28"/>
    <p:sldId id="364" r:id="rId29"/>
    <p:sldId id="350" r:id="rId30"/>
    <p:sldId id="331" r:id="rId31"/>
    <p:sldId id="361" r:id="rId32"/>
    <p:sldId id="347" r:id="rId33"/>
    <p:sldId id="333" r:id="rId34"/>
    <p:sldId id="362" r:id="rId35"/>
    <p:sldId id="348" r:id="rId36"/>
    <p:sldId id="358" r:id="rId37"/>
    <p:sldId id="334" r:id="rId38"/>
    <p:sldId id="363" r:id="rId39"/>
    <p:sldId id="349" r:id="rId40"/>
    <p:sldId id="335" r:id="rId41"/>
    <p:sldId id="365" r:id="rId42"/>
    <p:sldId id="366" r:id="rId43"/>
    <p:sldId id="336" r:id="rId44"/>
    <p:sldId id="368" r:id="rId45"/>
    <p:sldId id="367" r:id="rId46"/>
    <p:sldId id="352" r:id="rId47"/>
    <p:sldId id="369" r:id="rId48"/>
    <p:sldId id="353" r:id="rId49"/>
    <p:sldId id="359" r:id="rId50"/>
    <p:sldId id="355" r:id="rId51"/>
    <p:sldId id="287" r:id="rId52"/>
    <p:sldId id="288" r:id="rId53"/>
    <p:sldId id="289" r:id="rId54"/>
    <p:sldId id="290" r:id="rId55"/>
    <p:sldId id="291" r:id="rId56"/>
    <p:sldId id="292" r:id="rId57"/>
    <p:sldId id="293" r:id="rId58"/>
    <p:sldId id="295" r:id="rId59"/>
    <p:sldId id="294" r:id="rId60"/>
    <p:sldId id="296" r:id="rId61"/>
  </p:sldIdLst>
  <p:sldSz cx="9144000" cy="5143500" type="screen16x9"/>
  <p:notesSz cx="7315200" cy="9601200"/>
  <p:embeddedFontLst>
    <p:embeddedFont>
      <p:font typeface="Calibri" panose="020F0502020204030204" pitchFamily="34" charset="0"/>
      <p:regular r:id="rId63"/>
      <p:bold r:id="rId64"/>
      <p:italic r:id="rId65"/>
      <p:boldItalic r:id="rId66"/>
    </p:embeddedFont>
    <p:embeddedFont>
      <p:font typeface="Maven Pro" pitchFamily="2" charset="77"/>
      <p:regular r:id="rId67"/>
      <p:bold r:id="rId68"/>
    </p:embeddedFont>
    <p:embeddedFont>
      <p:font typeface="Nunito" pitchFamily="2" charset="77"/>
      <p:regular r:id="rId69"/>
      <p:bold r:id="rId70"/>
      <p:italic r:id="rId71"/>
      <p:boldItalic r:id="rId72"/>
    </p:embeddedFont>
    <p:embeddedFont>
      <p:font typeface="Tw Cen MT Condensed" panose="020B0606020104020203" pitchFamily="34" charset="77"/>
      <p:regular r:id="rId73"/>
      <p:bold r:id="rId74"/>
    </p:embeddedFont>
  </p:embeddedFontLst>
  <p:custDataLst>
    <p:tags r:id="rId75"/>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ng, Cynthia" initials="CC" lastIdx="1" clrIdx="0">
    <p:extLst>
      <p:ext uri="{19B8F6BF-5375-455C-9EA6-DF929625EA0E}">
        <p15:presenceInfo xmlns:p15="http://schemas.microsoft.com/office/powerpoint/2012/main" userId="S::cyncheng@cmc.edu::d0b73cb2-1b95-4497-abba-01b1e7e053e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4041"/>
    <a:srgbClr val="00A9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445EE7-9F2F-4227-B917-230319D892DF}">
  <a:tblStyle styleId="{76445EE7-9F2F-4227-B917-230319D892DF}"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39" autoAdjust="0"/>
    <p:restoredTop sz="95246"/>
  </p:normalViewPr>
  <p:slideViewPr>
    <p:cSldViewPr snapToGrid="0" snapToObjects="1">
      <p:cViewPr>
        <p:scale>
          <a:sx n="134" d="100"/>
          <a:sy n="134" d="100"/>
        </p:scale>
        <p:origin x="648" y="144"/>
      </p:cViewPr>
      <p:guideLst/>
    </p:cSldViewPr>
  </p:slideViewPr>
  <p:notesTextViewPr>
    <p:cViewPr>
      <p:scale>
        <a:sx n="1" d="1"/>
        <a:sy n="1" d="1"/>
      </p:scale>
      <p:origin x="0" y="0"/>
    </p:cViewPr>
  </p:notesTextViewPr>
  <p:sorterViewPr>
    <p:cViewPr>
      <p:scale>
        <a:sx n="105" d="100"/>
        <a:sy n="105"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fntdata"/><Relationship Id="rId68" Type="http://schemas.openxmlformats.org/officeDocument/2006/relationships/font" Target="fonts/font6.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4.fntdata"/><Relationship Id="rId74" Type="http://schemas.openxmlformats.org/officeDocument/2006/relationships/font" Target="fonts/font12.fntdata"/><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0.fntdata"/><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font" Target="fonts/font9.fntdata"/><Relationship Id="rId2" Type="http://schemas.openxmlformats.org/officeDocument/2006/relationships/slide" Target="slides/slide1.xml"/><Relationship Id="rId29" Type="http://schemas.openxmlformats.org/officeDocument/2006/relationships/slide" Target="slides/slide2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6-14T00:02:13.093" idx="1">
    <p:pos x="855" y="334"/>
    <p:text>Need to update accordingly.</p:text>
    <p:extLst>
      <p:ext uri="{C676402C-5697-4E1C-873F-D02D1690AC5C}">
        <p15:threadingInfo xmlns:p15="http://schemas.microsoft.com/office/powerpoint/2012/main" timeZoneBias="420"/>
      </p:ext>
    </p:extLst>
  </p:cm>
</p:cmLst>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D6A410-378E-48AE-B238-B47E6418B5E4}" type="doc">
      <dgm:prSet loTypeId="urn:microsoft.com/office/officeart/2005/8/layout/default" loCatId="Inbox" qsTypeId="urn:microsoft.com/office/officeart/2005/8/quickstyle/simple1" qsCatId="simple" csTypeId="urn:microsoft.com/office/officeart/2005/8/colors/colorful2" csCatId="colorful" phldr="1"/>
      <dgm:spPr/>
      <dgm:t>
        <a:bodyPr/>
        <a:lstStyle/>
        <a:p>
          <a:endParaRPr lang="en-US"/>
        </a:p>
      </dgm:t>
    </dgm:pt>
    <dgm:pt modelId="{D17C687A-B180-4171-8078-1A5EFCB18BA8}">
      <dgm:prSet/>
      <dgm:spPr>
        <a:solidFill>
          <a:srgbClr val="0070C0"/>
        </a:solidFill>
      </dgm:spPr>
      <dgm:t>
        <a:bodyPr/>
        <a:lstStyle/>
        <a:p>
          <a:r>
            <a:rPr lang="en-US" dirty="0"/>
            <a:t>Time Series</a:t>
          </a:r>
        </a:p>
      </dgm:t>
    </dgm:pt>
    <dgm:pt modelId="{C92CCB02-E8F1-490B-8E65-863A0392AA29}" type="parTrans" cxnId="{61401F7C-A1B6-4005-B8E7-B6C13C5623D4}">
      <dgm:prSet/>
      <dgm:spPr/>
      <dgm:t>
        <a:bodyPr/>
        <a:lstStyle/>
        <a:p>
          <a:endParaRPr lang="en-US"/>
        </a:p>
      </dgm:t>
    </dgm:pt>
    <dgm:pt modelId="{A1133C05-851A-4AFF-9000-96F0D8538178}" type="sibTrans" cxnId="{61401F7C-A1B6-4005-B8E7-B6C13C5623D4}">
      <dgm:prSet/>
      <dgm:spPr/>
      <dgm:t>
        <a:bodyPr/>
        <a:lstStyle/>
        <a:p>
          <a:endParaRPr lang="en-US"/>
        </a:p>
      </dgm:t>
    </dgm:pt>
    <dgm:pt modelId="{F723D178-3F21-4490-B342-93A647D4034E}">
      <dgm:prSet/>
      <dgm:spPr>
        <a:solidFill>
          <a:srgbClr val="0070C0"/>
        </a:solidFill>
      </dgm:spPr>
      <dgm:t>
        <a:bodyPr/>
        <a:lstStyle/>
        <a:p>
          <a:r>
            <a:rPr lang="en-US" dirty="0"/>
            <a:t>Ranking</a:t>
          </a:r>
        </a:p>
      </dgm:t>
    </dgm:pt>
    <dgm:pt modelId="{692ED897-BD73-4287-B2E1-AFE8AE5C7F7B}" type="parTrans" cxnId="{814AFA42-13B3-4B8C-84D5-BA5CDF7EBBA0}">
      <dgm:prSet/>
      <dgm:spPr/>
      <dgm:t>
        <a:bodyPr/>
        <a:lstStyle/>
        <a:p>
          <a:endParaRPr lang="en-US"/>
        </a:p>
      </dgm:t>
    </dgm:pt>
    <dgm:pt modelId="{11987C1C-CB3E-49A7-97A0-D7F80AF9CD9D}" type="sibTrans" cxnId="{814AFA42-13B3-4B8C-84D5-BA5CDF7EBBA0}">
      <dgm:prSet/>
      <dgm:spPr/>
      <dgm:t>
        <a:bodyPr/>
        <a:lstStyle/>
        <a:p>
          <a:endParaRPr lang="en-US"/>
        </a:p>
      </dgm:t>
    </dgm:pt>
    <dgm:pt modelId="{84ACBF1D-EA8E-42A0-8CFD-291CE46D191F}">
      <dgm:prSet/>
      <dgm:spPr>
        <a:solidFill>
          <a:srgbClr val="0070C0"/>
        </a:solidFill>
      </dgm:spPr>
      <dgm:t>
        <a:bodyPr/>
        <a:lstStyle/>
        <a:p>
          <a:r>
            <a:rPr lang="en-US" dirty="0"/>
            <a:t>Part-To-Whole</a:t>
          </a:r>
        </a:p>
      </dgm:t>
    </dgm:pt>
    <dgm:pt modelId="{BF8C7E1B-FB55-4CEB-BA1F-56DBCA84DED5}" type="parTrans" cxnId="{B3C69D61-0785-45BF-BCBD-72C7922733B1}">
      <dgm:prSet/>
      <dgm:spPr/>
      <dgm:t>
        <a:bodyPr/>
        <a:lstStyle/>
        <a:p>
          <a:endParaRPr lang="en-US"/>
        </a:p>
      </dgm:t>
    </dgm:pt>
    <dgm:pt modelId="{1E0FC6F2-1514-45C9-9EE6-D97DC7C485E4}" type="sibTrans" cxnId="{B3C69D61-0785-45BF-BCBD-72C7922733B1}">
      <dgm:prSet/>
      <dgm:spPr/>
      <dgm:t>
        <a:bodyPr/>
        <a:lstStyle/>
        <a:p>
          <a:endParaRPr lang="en-US"/>
        </a:p>
      </dgm:t>
    </dgm:pt>
    <dgm:pt modelId="{67828CC3-1F51-4581-A039-F5A069CCBFB3}">
      <dgm:prSet/>
      <dgm:spPr>
        <a:solidFill>
          <a:srgbClr val="0070C0"/>
        </a:solidFill>
      </dgm:spPr>
      <dgm:t>
        <a:bodyPr/>
        <a:lstStyle/>
        <a:p>
          <a:r>
            <a:rPr lang="en-US" dirty="0"/>
            <a:t>Difference</a:t>
          </a:r>
        </a:p>
      </dgm:t>
    </dgm:pt>
    <dgm:pt modelId="{BDB99B84-6176-43B9-BEF0-EB41C07F5152}" type="parTrans" cxnId="{9FE1C1DC-FD09-4940-8790-066582CD9F6D}">
      <dgm:prSet/>
      <dgm:spPr/>
      <dgm:t>
        <a:bodyPr/>
        <a:lstStyle/>
        <a:p>
          <a:endParaRPr lang="en-US"/>
        </a:p>
      </dgm:t>
    </dgm:pt>
    <dgm:pt modelId="{1BDA05D8-A9A1-44B6-8B66-910F2BA8FB16}" type="sibTrans" cxnId="{9FE1C1DC-FD09-4940-8790-066582CD9F6D}">
      <dgm:prSet/>
      <dgm:spPr/>
      <dgm:t>
        <a:bodyPr/>
        <a:lstStyle/>
        <a:p>
          <a:endParaRPr lang="en-US"/>
        </a:p>
      </dgm:t>
    </dgm:pt>
    <dgm:pt modelId="{A201CA62-CA54-4DB8-9463-DC16B65E9B4E}">
      <dgm:prSet/>
      <dgm:spPr>
        <a:solidFill>
          <a:srgbClr val="0070C0"/>
        </a:solidFill>
      </dgm:spPr>
      <dgm:t>
        <a:bodyPr/>
        <a:lstStyle/>
        <a:p>
          <a:r>
            <a:rPr lang="en-US" dirty="0"/>
            <a:t>Distribution</a:t>
          </a:r>
        </a:p>
      </dgm:t>
    </dgm:pt>
    <dgm:pt modelId="{62C782F5-0C87-4A18-97E2-E08954BED55E}" type="parTrans" cxnId="{246B04F9-FB39-42BC-8C99-3A347C9E6C56}">
      <dgm:prSet/>
      <dgm:spPr/>
      <dgm:t>
        <a:bodyPr/>
        <a:lstStyle/>
        <a:p>
          <a:endParaRPr lang="en-US"/>
        </a:p>
      </dgm:t>
    </dgm:pt>
    <dgm:pt modelId="{F48D69F4-C5E7-4C49-A6C3-A353ECB34643}" type="sibTrans" cxnId="{246B04F9-FB39-42BC-8C99-3A347C9E6C56}">
      <dgm:prSet/>
      <dgm:spPr/>
      <dgm:t>
        <a:bodyPr/>
        <a:lstStyle/>
        <a:p>
          <a:endParaRPr lang="en-US"/>
        </a:p>
      </dgm:t>
    </dgm:pt>
    <dgm:pt modelId="{A4C72EC2-E2CA-42B9-9861-DF7CDA7383EC}">
      <dgm:prSet/>
      <dgm:spPr>
        <a:solidFill>
          <a:srgbClr val="0070C0"/>
        </a:solidFill>
      </dgm:spPr>
      <dgm:t>
        <a:bodyPr/>
        <a:lstStyle/>
        <a:p>
          <a:r>
            <a:rPr lang="en-US" dirty="0"/>
            <a:t>Correlation</a:t>
          </a:r>
        </a:p>
      </dgm:t>
    </dgm:pt>
    <dgm:pt modelId="{C55D239B-5A6F-4493-9CB6-3C5C8A62DEBF}" type="parTrans" cxnId="{54FCAC03-8D86-466A-87BE-59A1698FD07F}">
      <dgm:prSet/>
      <dgm:spPr/>
      <dgm:t>
        <a:bodyPr/>
        <a:lstStyle/>
        <a:p>
          <a:endParaRPr lang="en-US"/>
        </a:p>
      </dgm:t>
    </dgm:pt>
    <dgm:pt modelId="{4941B2DF-BC21-4C3E-AD76-7C013F59EA84}" type="sibTrans" cxnId="{54FCAC03-8D86-466A-87BE-59A1698FD07F}">
      <dgm:prSet/>
      <dgm:spPr/>
      <dgm:t>
        <a:bodyPr/>
        <a:lstStyle/>
        <a:p>
          <a:endParaRPr lang="en-US"/>
        </a:p>
      </dgm:t>
    </dgm:pt>
    <dgm:pt modelId="{D814C142-4BF9-46AF-B5D7-A73144C1E393}">
      <dgm:prSet/>
      <dgm:spPr>
        <a:solidFill>
          <a:srgbClr val="0070C0"/>
        </a:solidFill>
      </dgm:spPr>
      <dgm:t>
        <a:bodyPr/>
        <a:lstStyle/>
        <a:p>
          <a:r>
            <a:rPr lang="en-US" dirty="0"/>
            <a:t>Map</a:t>
          </a:r>
        </a:p>
      </dgm:t>
    </dgm:pt>
    <dgm:pt modelId="{0A62C229-780D-4959-A845-EC518B1C4B29}" type="parTrans" cxnId="{6438ED28-54B3-457B-8B13-471F0527C0CF}">
      <dgm:prSet/>
      <dgm:spPr/>
      <dgm:t>
        <a:bodyPr/>
        <a:lstStyle/>
        <a:p>
          <a:endParaRPr lang="en-US"/>
        </a:p>
      </dgm:t>
    </dgm:pt>
    <dgm:pt modelId="{F158099E-46F9-489A-9AA6-EB899D13FF74}" type="sibTrans" cxnId="{6438ED28-54B3-457B-8B13-471F0527C0CF}">
      <dgm:prSet/>
      <dgm:spPr/>
      <dgm:t>
        <a:bodyPr/>
        <a:lstStyle/>
        <a:p>
          <a:endParaRPr lang="en-US"/>
        </a:p>
      </dgm:t>
    </dgm:pt>
    <dgm:pt modelId="{D65ED73B-93D2-413B-853C-E89E2DDA0F79}" type="pres">
      <dgm:prSet presAssocID="{F1D6A410-378E-48AE-B238-B47E6418B5E4}" presName="diagram" presStyleCnt="0">
        <dgm:presLayoutVars>
          <dgm:dir/>
          <dgm:resizeHandles val="exact"/>
        </dgm:presLayoutVars>
      </dgm:prSet>
      <dgm:spPr/>
    </dgm:pt>
    <dgm:pt modelId="{D9F11FB4-9121-4663-A36A-118E521DA92E}" type="pres">
      <dgm:prSet presAssocID="{D17C687A-B180-4171-8078-1A5EFCB18BA8}" presName="node" presStyleLbl="node1" presStyleIdx="0" presStyleCnt="7">
        <dgm:presLayoutVars>
          <dgm:bulletEnabled val="1"/>
        </dgm:presLayoutVars>
      </dgm:prSet>
      <dgm:spPr/>
    </dgm:pt>
    <dgm:pt modelId="{BEFBFF13-946C-42F3-B91D-063A9457624E}" type="pres">
      <dgm:prSet presAssocID="{A1133C05-851A-4AFF-9000-96F0D8538178}" presName="sibTrans" presStyleCnt="0"/>
      <dgm:spPr/>
    </dgm:pt>
    <dgm:pt modelId="{E7192C05-7009-4E77-AEE9-28D580F0ED58}" type="pres">
      <dgm:prSet presAssocID="{F723D178-3F21-4490-B342-93A647D4034E}" presName="node" presStyleLbl="node1" presStyleIdx="1" presStyleCnt="7">
        <dgm:presLayoutVars>
          <dgm:bulletEnabled val="1"/>
        </dgm:presLayoutVars>
      </dgm:prSet>
      <dgm:spPr/>
    </dgm:pt>
    <dgm:pt modelId="{CC657B9F-2361-4BC2-BA3C-5E0F927DC0F7}" type="pres">
      <dgm:prSet presAssocID="{11987C1C-CB3E-49A7-97A0-D7F80AF9CD9D}" presName="sibTrans" presStyleCnt="0"/>
      <dgm:spPr/>
    </dgm:pt>
    <dgm:pt modelId="{09A9BE77-58EB-43D8-A1F3-3E9B585E3BC7}" type="pres">
      <dgm:prSet presAssocID="{84ACBF1D-EA8E-42A0-8CFD-291CE46D191F}" presName="node" presStyleLbl="node1" presStyleIdx="2" presStyleCnt="7">
        <dgm:presLayoutVars>
          <dgm:bulletEnabled val="1"/>
        </dgm:presLayoutVars>
      </dgm:prSet>
      <dgm:spPr/>
    </dgm:pt>
    <dgm:pt modelId="{928A5324-08A1-413E-B59B-7C38F60FB320}" type="pres">
      <dgm:prSet presAssocID="{1E0FC6F2-1514-45C9-9EE6-D97DC7C485E4}" presName="sibTrans" presStyleCnt="0"/>
      <dgm:spPr/>
    </dgm:pt>
    <dgm:pt modelId="{18B43DBC-E6AD-4502-BE26-D3D20767B66C}" type="pres">
      <dgm:prSet presAssocID="{67828CC3-1F51-4581-A039-F5A069CCBFB3}" presName="node" presStyleLbl="node1" presStyleIdx="3" presStyleCnt="7">
        <dgm:presLayoutVars>
          <dgm:bulletEnabled val="1"/>
        </dgm:presLayoutVars>
      </dgm:prSet>
      <dgm:spPr/>
    </dgm:pt>
    <dgm:pt modelId="{B33EA7A2-7256-4F52-8E3D-C60AFBD49923}" type="pres">
      <dgm:prSet presAssocID="{1BDA05D8-A9A1-44B6-8B66-910F2BA8FB16}" presName="sibTrans" presStyleCnt="0"/>
      <dgm:spPr/>
    </dgm:pt>
    <dgm:pt modelId="{B396A509-4F05-48D6-AE43-659A82507E2B}" type="pres">
      <dgm:prSet presAssocID="{A201CA62-CA54-4DB8-9463-DC16B65E9B4E}" presName="node" presStyleLbl="node1" presStyleIdx="4" presStyleCnt="7">
        <dgm:presLayoutVars>
          <dgm:bulletEnabled val="1"/>
        </dgm:presLayoutVars>
      </dgm:prSet>
      <dgm:spPr/>
    </dgm:pt>
    <dgm:pt modelId="{7B1DA943-9DC0-4F91-BA06-2B0F60F397DE}" type="pres">
      <dgm:prSet presAssocID="{F48D69F4-C5E7-4C49-A6C3-A353ECB34643}" presName="sibTrans" presStyleCnt="0"/>
      <dgm:spPr/>
    </dgm:pt>
    <dgm:pt modelId="{2E3E8BC2-7D6C-4F22-ACC1-CCBC6E8238A5}" type="pres">
      <dgm:prSet presAssocID="{A4C72EC2-E2CA-42B9-9861-DF7CDA7383EC}" presName="node" presStyleLbl="node1" presStyleIdx="5" presStyleCnt="7">
        <dgm:presLayoutVars>
          <dgm:bulletEnabled val="1"/>
        </dgm:presLayoutVars>
      </dgm:prSet>
      <dgm:spPr/>
    </dgm:pt>
    <dgm:pt modelId="{18196FCF-936D-48D9-9D0F-33E650DBAF60}" type="pres">
      <dgm:prSet presAssocID="{4941B2DF-BC21-4C3E-AD76-7C013F59EA84}" presName="sibTrans" presStyleCnt="0"/>
      <dgm:spPr/>
    </dgm:pt>
    <dgm:pt modelId="{4B765751-DDF5-40C8-AC5D-830102C14CDD}" type="pres">
      <dgm:prSet presAssocID="{D814C142-4BF9-46AF-B5D7-A73144C1E393}" presName="node" presStyleLbl="node1" presStyleIdx="6" presStyleCnt="7">
        <dgm:presLayoutVars>
          <dgm:bulletEnabled val="1"/>
        </dgm:presLayoutVars>
      </dgm:prSet>
      <dgm:spPr/>
    </dgm:pt>
  </dgm:ptLst>
  <dgm:cxnLst>
    <dgm:cxn modelId="{54FCAC03-8D86-466A-87BE-59A1698FD07F}" srcId="{F1D6A410-378E-48AE-B238-B47E6418B5E4}" destId="{A4C72EC2-E2CA-42B9-9861-DF7CDA7383EC}" srcOrd="5" destOrd="0" parTransId="{C55D239B-5A6F-4493-9CB6-3C5C8A62DEBF}" sibTransId="{4941B2DF-BC21-4C3E-AD76-7C013F59EA84}"/>
    <dgm:cxn modelId="{F5F55F0B-05C6-4CF8-BB44-23D059551F7C}" type="presOf" srcId="{A4C72EC2-E2CA-42B9-9861-DF7CDA7383EC}" destId="{2E3E8BC2-7D6C-4F22-ACC1-CCBC6E8238A5}" srcOrd="0" destOrd="0" presId="urn:microsoft.com/office/officeart/2005/8/layout/default"/>
    <dgm:cxn modelId="{F7687C0E-3649-4055-9762-69814188B6B3}" type="presOf" srcId="{F723D178-3F21-4490-B342-93A647D4034E}" destId="{E7192C05-7009-4E77-AEE9-28D580F0ED58}" srcOrd="0" destOrd="0" presId="urn:microsoft.com/office/officeart/2005/8/layout/default"/>
    <dgm:cxn modelId="{6438ED28-54B3-457B-8B13-471F0527C0CF}" srcId="{F1D6A410-378E-48AE-B238-B47E6418B5E4}" destId="{D814C142-4BF9-46AF-B5D7-A73144C1E393}" srcOrd="6" destOrd="0" parTransId="{0A62C229-780D-4959-A845-EC518B1C4B29}" sibTransId="{F158099E-46F9-489A-9AA6-EB899D13FF74}"/>
    <dgm:cxn modelId="{1C5E222D-86AD-478B-86F9-260DBA456A88}" type="presOf" srcId="{A201CA62-CA54-4DB8-9463-DC16B65E9B4E}" destId="{B396A509-4F05-48D6-AE43-659A82507E2B}" srcOrd="0" destOrd="0" presId="urn:microsoft.com/office/officeart/2005/8/layout/default"/>
    <dgm:cxn modelId="{814AFA42-13B3-4B8C-84D5-BA5CDF7EBBA0}" srcId="{F1D6A410-378E-48AE-B238-B47E6418B5E4}" destId="{F723D178-3F21-4490-B342-93A647D4034E}" srcOrd="1" destOrd="0" parTransId="{692ED897-BD73-4287-B2E1-AFE8AE5C7F7B}" sibTransId="{11987C1C-CB3E-49A7-97A0-D7F80AF9CD9D}"/>
    <dgm:cxn modelId="{D52C2E4B-BFE5-4DD7-B7BD-52DFDE03804F}" type="presOf" srcId="{D17C687A-B180-4171-8078-1A5EFCB18BA8}" destId="{D9F11FB4-9121-4663-A36A-118E521DA92E}" srcOrd="0" destOrd="0" presId="urn:microsoft.com/office/officeart/2005/8/layout/default"/>
    <dgm:cxn modelId="{73067B5D-FBE6-414C-A3EC-5D8027290566}" type="presOf" srcId="{F1D6A410-378E-48AE-B238-B47E6418B5E4}" destId="{D65ED73B-93D2-413B-853C-E89E2DDA0F79}" srcOrd="0" destOrd="0" presId="urn:microsoft.com/office/officeart/2005/8/layout/default"/>
    <dgm:cxn modelId="{B3C69D61-0785-45BF-BCBD-72C7922733B1}" srcId="{F1D6A410-378E-48AE-B238-B47E6418B5E4}" destId="{84ACBF1D-EA8E-42A0-8CFD-291CE46D191F}" srcOrd="2" destOrd="0" parTransId="{BF8C7E1B-FB55-4CEB-BA1F-56DBCA84DED5}" sibTransId="{1E0FC6F2-1514-45C9-9EE6-D97DC7C485E4}"/>
    <dgm:cxn modelId="{61401F7C-A1B6-4005-B8E7-B6C13C5623D4}" srcId="{F1D6A410-378E-48AE-B238-B47E6418B5E4}" destId="{D17C687A-B180-4171-8078-1A5EFCB18BA8}" srcOrd="0" destOrd="0" parTransId="{C92CCB02-E8F1-490B-8E65-863A0392AA29}" sibTransId="{A1133C05-851A-4AFF-9000-96F0D8538178}"/>
    <dgm:cxn modelId="{B615D380-0253-4E64-9250-5CA98EFA1E71}" type="presOf" srcId="{D814C142-4BF9-46AF-B5D7-A73144C1E393}" destId="{4B765751-DDF5-40C8-AC5D-830102C14CDD}" srcOrd="0" destOrd="0" presId="urn:microsoft.com/office/officeart/2005/8/layout/default"/>
    <dgm:cxn modelId="{150F679B-6FE3-4945-8CC0-88DE02C55C84}" type="presOf" srcId="{67828CC3-1F51-4581-A039-F5A069CCBFB3}" destId="{18B43DBC-E6AD-4502-BE26-D3D20767B66C}" srcOrd="0" destOrd="0" presId="urn:microsoft.com/office/officeart/2005/8/layout/default"/>
    <dgm:cxn modelId="{AC03C7C7-3445-4959-B22F-DF47DD8F251A}" type="presOf" srcId="{84ACBF1D-EA8E-42A0-8CFD-291CE46D191F}" destId="{09A9BE77-58EB-43D8-A1F3-3E9B585E3BC7}" srcOrd="0" destOrd="0" presId="urn:microsoft.com/office/officeart/2005/8/layout/default"/>
    <dgm:cxn modelId="{9FE1C1DC-FD09-4940-8790-066582CD9F6D}" srcId="{F1D6A410-378E-48AE-B238-B47E6418B5E4}" destId="{67828CC3-1F51-4581-A039-F5A069CCBFB3}" srcOrd="3" destOrd="0" parTransId="{BDB99B84-6176-43B9-BEF0-EB41C07F5152}" sibTransId="{1BDA05D8-A9A1-44B6-8B66-910F2BA8FB16}"/>
    <dgm:cxn modelId="{246B04F9-FB39-42BC-8C99-3A347C9E6C56}" srcId="{F1D6A410-378E-48AE-B238-B47E6418B5E4}" destId="{A201CA62-CA54-4DB8-9463-DC16B65E9B4E}" srcOrd="4" destOrd="0" parTransId="{62C782F5-0C87-4A18-97E2-E08954BED55E}" sibTransId="{F48D69F4-C5E7-4C49-A6C3-A353ECB34643}"/>
    <dgm:cxn modelId="{06B0FD31-D6DB-431E-8272-424D4D28153F}" type="presParOf" srcId="{D65ED73B-93D2-413B-853C-E89E2DDA0F79}" destId="{D9F11FB4-9121-4663-A36A-118E521DA92E}" srcOrd="0" destOrd="0" presId="urn:microsoft.com/office/officeart/2005/8/layout/default"/>
    <dgm:cxn modelId="{3E7519F3-DB6A-437C-8635-F40965ABFA7C}" type="presParOf" srcId="{D65ED73B-93D2-413B-853C-E89E2DDA0F79}" destId="{BEFBFF13-946C-42F3-B91D-063A9457624E}" srcOrd="1" destOrd="0" presId="urn:microsoft.com/office/officeart/2005/8/layout/default"/>
    <dgm:cxn modelId="{9B1BF289-4136-4A0C-AD0E-2A0BE4B3C65F}" type="presParOf" srcId="{D65ED73B-93D2-413B-853C-E89E2DDA0F79}" destId="{E7192C05-7009-4E77-AEE9-28D580F0ED58}" srcOrd="2" destOrd="0" presId="urn:microsoft.com/office/officeart/2005/8/layout/default"/>
    <dgm:cxn modelId="{34BD8935-85E5-40D1-9EBC-0AD494448CBB}" type="presParOf" srcId="{D65ED73B-93D2-413B-853C-E89E2DDA0F79}" destId="{CC657B9F-2361-4BC2-BA3C-5E0F927DC0F7}" srcOrd="3" destOrd="0" presId="urn:microsoft.com/office/officeart/2005/8/layout/default"/>
    <dgm:cxn modelId="{F90B309F-B75C-4C2F-B653-1C73210F4A8A}" type="presParOf" srcId="{D65ED73B-93D2-413B-853C-E89E2DDA0F79}" destId="{09A9BE77-58EB-43D8-A1F3-3E9B585E3BC7}" srcOrd="4" destOrd="0" presId="urn:microsoft.com/office/officeart/2005/8/layout/default"/>
    <dgm:cxn modelId="{6F0CAC0F-C958-4976-A01F-6DFF7627822A}" type="presParOf" srcId="{D65ED73B-93D2-413B-853C-E89E2DDA0F79}" destId="{928A5324-08A1-413E-B59B-7C38F60FB320}" srcOrd="5" destOrd="0" presId="urn:microsoft.com/office/officeart/2005/8/layout/default"/>
    <dgm:cxn modelId="{D150C57C-0F25-4FAE-BA76-92BD804B644D}" type="presParOf" srcId="{D65ED73B-93D2-413B-853C-E89E2DDA0F79}" destId="{18B43DBC-E6AD-4502-BE26-D3D20767B66C}" srcOrd="6" destOrd="0" presId="urn:microsoft.com/office/officeart/2005/8/layout/default"/>
    <dgm:cxn modelId="{ACAE1371-72F7-4F2A-BDF2-FB8E66C21EB6}" type="presParOf" srcId="{D65ED73B-93D2-413B-853C-E89E2DDA0F79}" destId="{B33EA7A2-7256-4F52-8E3D-C60AFBD49923}" srcOrd="7" destOrd="0" presId="urn:microsoft.com/office/officeart/2005/8/layout/default"/>
    <dgm:cxn modelId="{95AA52E5-9855-4438-A6D9-B2DDB4C26829}" type="presParOf" srcId="{D65ED73B-93D2-413B-853C-E89E2DDA0F79}" destId="{B396A509-4F05-48D6-AE43-659A82507E2B}" srcOrd="8" destOrd="0" presId="urn:microsoft.com/office/officeart/2005/8/layout/default"/>
    <dgm:cxn modelId="{7AACAA47-3F79-4C05-A8C0-A519A141C1EC}" type="presParOf" srcId="{D65ED73B-93D2-413B-853C-E89E2DDA0F79}" destId="{7B1DA943-9DC0-4F91-BA06-2B0F60F397DE}" srcOrd="9" destOrd="0" presId="urn:microsoft.com/office/officeart/2005/8/layout/default"/>
    <dgm:cxn modelId="{99D94C94-38BE-46A1-AD1A-4CA80F0156C0}" type="presParOf" srcId="{D65ED73B-93D2-413B-853C-E89E2DDA0F79}" destId="{2E3E8BC2-7D6C-4F22-ACC1-CCBC6E8238A5}" srcOrd="10" destOrd="0" presId="urn:microsoft.com/office/officeart/2005/8/layout/default"/>
    <dgm:cxn modelId="{329EF803-6FDA-4581-A2A7-E5C540D712C0}" type="presParOf" srcId="{D65ED73B-93D2-413B-853C-E89E2DDA0F79}" destId="{18196FCF-936D-48D9-9D0F-33E650DBAF60}" srcOrd="11" destOrd="0" presId="urn:microsoft.com/office/officeart/2005/8/layout/default"/>
    <dgm:cxn modelId="{7EC769ED-0540-4838-9324-C903AD6797EC}" type="presParOf" srcId="{D65ED73B-93D2-413B-853C-E89E2DDA0F79}" destId="{4B765751-DDF5-40C8-AC5D-830102C14CDD}" srcOrd="12" destOrd="0" presId="urn:microsoft.com/office/officeart/2005/8/layout/defaul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11FB4-9121-4663-A36A-118E521DA92E}">
      <dsp:nvSpPr>
        <dsp:cNvPr id="0" name=""/>
        <dsp:cNvSpPr/>
      </dsp:nvSpPr>
      <dsp:spPr>
        <a:xfrm>
          <a:off x="2394"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Time Series</a:t>
          </a:r>
        </a:p>
      </dsp:txBody>
      <dsp:txXfrm>
        <a:off x="2394" y="23527"/>
        <a:ext cx="1899456" cy="1139673"/>
      </dsp:txXfrm>
    </dsp:sp>
    <dsp:sp modelId="{E7192C05-7009-4E77-AEE9-28D580F0ED58}">
      <dsp:nvSpPr>
        <dsp:cNvPr id="0" name=""/>
        <dsp:cNvSpPr/>
      </dsp:nvSpPr>
      <dsp:spPr>
        <a:xfrm>
          <a:off x="2091796"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Ranking</a:t>
          </a:r>
        </a:p>
      </dsp:txBody>
      <dsp:txXfrm>
        <a:off x="2091796" y="23527"/>
        <a:ext cx="1899456" cy="1139673"/>
      </dsp:txXfrm>
    </dsp:sp>
    <dsp:sp modelId="{09A9BE77-58EB-43D8-A1F3-3E9B585E3BC7}">
      <dsp:nvSpPr>
        <dsp:cNvPr id="0" name=""/>
        <dsp:cNvSpPr/>
      </dsp:nvSpPr>
      <dsp:spPr>
        <a:xfrm>
          <a:off x="4181197"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Part-To-Whole</a:t>
          </a:r>
        </a:p>
      </dsp:txBody>
      <dsp:txXfrm>
        <a:off x="4181197" y="23527"/>
        <a:ext cx="1899456" cy="1139673"/>
      </dsp:txXfrm>
    </dsp:sp>
    <dsp:sp modelId="{18B43DBC-E6AD-4502-BE26-D3D20767B66C}">
      <dsp:nvSpPr>
        <dsp:cNvPr id="0" name=""/>
        <dsp:cNvSpPr/>
      </dsp:nvSpPr>
      <dsp:spPr>
        <a:xfrm>
          <a:off x="6270599"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Difference</a:t>
          </a:r>
        </a:p>
      </dsp:txBody>
      <dsp:txXfrm>
        <a:off x="6270599" y="23527"/>
        <a:ext cx="1899456" cy="1139673"/>
      </dsp:txXfrm>
    </dsp:sp>
    <dsp:sp modelId="{B396A509-4F05-48D6-AE43-659A82507E2B}">
      <dsp:nvSpPr>
        <dsp:cNvPr id="0" name=""/>
        <dsp:cNvSpPr/>
      </dsp:nvSpPr>
      <dsp:spPr>
        <a:xfrm>
          <a:off x="1047095" y="1353146"/>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Distribution</a:t>
          </a:r>
        </a:p>
      </dsp:txBody>
      <dsp:txXfrm>
        <a:off x="1047095" y="1353146"/>
        <a:ext cx="1899456" cy="1139673"/>
      </dsp:txXfrm>
    </dsp:sp>
    <dsp:sp modelId="{2E3E8BC2-7D6C-4F22-ACC1-CCBC6E8238A5}">
      <dsp:nvSpPr>
        <dsp:cNvPr id="0" name=""/>
        <dsp:cNvSpPr/>
      </dsp:nvSpPr>
      <dsp:spPr>
        <a:xfrm>
          <a:off x="3136496" y="1353146"/>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Correlation</a:t>
          </a:r>
        </a:p>
      </dsp:txBody>
      <dsp:txXfrm>
        <a:off x="3136496" y="1353146"/>
        <a:ext cx="1899456" cy="1139673"/>
      </dsp:txXfrm>
    </dsp:sp>
    <dsp:sp modelId="{4B765751-DDF5-40C8-AC5D-830102C14CDD}">
      <dsp:nvSpPr>
        <dsp:cNvPr id="0" name=""/>
        <dsp:cNvSpPr/>
      </dsp:nvSpPr>
      <dsp:spPr>
        <a:xfrm>
          <a:off x="5225898" y="1353146"/>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Map</a:t>
          </a:r>
        </a:p>
      </dsp:txBody>
      <dsp:txXfrm>
        <a:off x="5225898" y="1353146"/>
        <a:ext cx="1899456" cy="113967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51.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51.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57.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62.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62.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65.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68.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68.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71.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74.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7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75.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80.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80.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82.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84.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84.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8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88.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89.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92.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93.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94.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95.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96.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97.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98.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9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100.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10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9.emf"/></Relationships>
</file>

<file path=ppt/media/image17.png>
</file>

<file path=ppt/media/image21.png>
</file>

<file path=ppt/media/image28.png>
</file>

<file path=ppt/media/image29.png>
</file>

<file path=ppt/media/image30.png>
</file>

<file path=ppt/media/image31.png>
</file>

<file path=ppt/media/image32.png>
</file>

<file path=ppt/media/image35.png>
</file>

<file path=ppt/media/image38.jpeg>
</file>

<file path=ppt/media/image40.png>
</file>

<file path=ppt/media/image43.png>
</file>

<file path=ppt/media/image45.png>
</file>

<file path=ppt/media/image49.png>
</file>

<file path=ppt/media/image52.PNG>
</file>

<file path=ppt/media/image53.PNG>
</file>

<file path=ppt/media/image54.PNG>
</file>

<file path=ppt/media/image55.PNG>
</file>

<file path=ppt/media/image56.PNG>
</file>

<file path=ppt/media/image58.png>
</file>

<file path=ppt/media/image61.png>
</file>

<file path=ppt/media/image63.PNG>
</file>

<file path=ppt/media/image64.PNG>
</file>

<file path=ppt/media/image66.png>
</file>

<file path=ppt/media/image67.png>
</file>

<file path=ppt/media/image69.PNG>
</file>

<file path=ppt/media/image70.PNG>
</file>

<file path=ppt/media/image72.png>
</file>

<file path=ppt/media/image76.png>
</file>

<file path=ppt/media/image77.PNG>
</file>

<file path=ppt/media/image78.PNG>
</file>

<file path=ppt/media/image79.png>
</file>

<file path=ppt/media/image81.PNG>
</file>

<file path=ppt/media/image83.png>
</file>

<file path=ppt/media/image85.tiff>
</file>

<file path=ppt/media/image87.pn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Regular" pitchFamily="2" charset="77"/>
        <a:ea typeface="Maven Pro Regular"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 name="Google Shape;85;p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 name="Google Shape;91;p6: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r>
              <a:rPr lang="en" sz="1200" dirty="0">
                <a:latin typeface="Maven Pro" pitchFamily="2" charset="77"/>
              </a:rPr>
              <a:t>Add how to get student/instructor license</a:t>
            </a:r>
            <a:endParaRPr sz="1200" dirty="0">
              <a:latin typeface="Maven Pro" pitchFamily="2" charset="77"/>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187436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003087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136814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962789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268340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22668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414428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96983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021881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584794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1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18175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444116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518411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320997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761748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875473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24136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extLst>
      <p:ext uri="{BB962C8B-B14F-4D97-AF65-F5344CB8AC3E}">
        <p14:creationId xmlns:p14="http://schemas.microsoft.com/office/powerpoint/2010/main" val="40980881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700770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425018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992734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859441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780501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412514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815547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4663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333401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82929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2548768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0340466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2154955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047557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087544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80336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664580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4558948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095390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58905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363982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p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6045409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0" name="Google Shape;240;p28: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p29: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3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30: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3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3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3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2" name="Google Shape;262;p3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3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p33: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3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p3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3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5" name="Google Shape;285;p36: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3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9" name="Google Shape;279;p3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3535508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486e3a8c28_0_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486e3a8c28_0_7: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dirty="0">
              <a:latin typeface="Maven Pro" pitchFamily="2" charset="77"/>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3370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27915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756397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5" Type="http://schemas.openxmlformats.org/officeDocument/2006/relationships/image" Target="../media/image2.emf"/><Relationship Id="rId4" Type="http://schemas.openxmlformats.org/officeDocument/2006/relationships/oleObject" Target="../embeddings/oleObject2.bin"/></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2.xml"/><Relationship Id="rId1" Type="http://schemas.openxmlformats.org/officeDocument/2006/relationships/vmlDrawing" Target="../drawings/vmlDrawing11.vml"/><Relationship Id="rId5" Type="http://schemas.openxmlformats.org/officeDocument/2006/relationships/image" Target="../media/image11.emf"/><Relationship Id="rId4" Type="http://schemas.openxmlformats.org/officeDocument/2006/relationships/oleObject" Target="../embeddings/oleObject11.bin"/></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3.vml"/><Relationship Id="rId5" Type="http://schemas.openxmlformats.org/officeDocument/2006/relationships/image" Target="../media/image3.emf"/><Relationship Id="rId4" Type="http://schemas.openxmlformats.org/officeDocument/2006/relationships/oleObject" Target="../embeddings/oleObject3.bin"/></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vmlDrawing" Target="../drawings/vmlDrawing4.vml"/><Relationship Id="rId5" Type="http://schemas.openxmlformats.org/officeDocument/2006/relationships/image" Target="../media/image4.emf"/><Relationship Id="rId4" Type="http://schemas.openxmlformats.org/officeDocument/2006/relationships/oleObject" Target="../embeddings/oleObject4.bin"/></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vmlDrawing" Target="../drawings/vmlDrawing5.vml"/><Relationship Id="rId5" Type="http://schemas.openxmlformats.org/officeDocument/2006/relationships/image" Target="../media/image5.emf"/><Relationship Id="rId4" Type="http://schemas.openxmlformats.org/officeDocument/2006/relationships/oleObject" Target="../embeddings/oleObject5.bin"/></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vmlDrawing" Target="../drawings/vmlDrawing6.vml"/><Relationship Id="rId5" Type="http://schemas.openxmlformats.org/officeDocument/2006/relationships/image" Target="../media/image6.emf"/><Relationship Id="rId4" Type="http://schemas.openxmlformats.org/officeDocument/2006/relationships/oleObject" Target="../embeddings/oleObject6.bin"/></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vmlDrawing" Target="../drawings/vmlDrawing7.vml"/><Relationship Id="rId5" Type="http://schemas.openxmlformats.org/officeDocument/2006/relationships/image" Target="../media/image7.emf"/><Relationship Id="rId4" Type="http://schemas.openxmlformats.org/officeDocument/2006/relationships/oleObject" Target="../embeddings/oleObject7.bin"/></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vmlDrawing" Target="../drawings/vmlDrawing8.vml"/><Relationship Id="rId5" Type="http://schemas.openxmlformats.org/officeDocument/2006/relationships/image" Target="../media/image8.emf"/><Relationship Id="rId4" Type="http://schemas.openxmlformats.org/officeDocument/2006/relationships/oleObject" Target="../embeddings/oleObject8.bin"/></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0.xml"/><Relationship Id="rId1" Type="http://schemas.openxmlformats.org/officeDocument/2006/relationships/vmlDrawing" Target="../drawings/vmlDrawing9.vml"/><Relationship Id="rId5" Type="http://schemas.openxmlformats.org/officeDocument/2006/relationships/image" Target="../media/image9.emf"/><Relationship Id="rId4" Type="http://schemas.openxmlformats.org/officeDocument/2006/relationships/oleObject" Target="../embeddings/oleObject9.bin"/></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1.xml"/><Relationship Id="rId1" Type="http://schemas.openxmlformats.org/officeDocument/2006/relationships/vmlDrawing" Target="../drawings/vmlDrawing10.vml"/><Relationship Id="rId5" Type="http://schemas.openxmlformats.org/officeDocument/2006/relationships/image" Target="../media/image10.emf"/><Relationship Id="rId4" Type="http://schemas.openxmlformats.org/officeDocument/2006/relationships/oleObject" Target="../embeddings/oleObject10.bin"/></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749B9E6-FB70-6843-B29D-3DCBCB0B2A88}"/>
              </a:ext>
            </a:extLst>
          </p:cNvPr>
          <p:cNvGraphicFramePr>
            <a:graphicFrameLocks noChangeAspect="1"/>
          </p:cNvGraphicFramePr>
          <p:nvPr userDrawn="1">
            <p:custDataLst>
              <p:tags r:id="rId2"/>
            </p:custDataLst>
            <p:extLst>
              <p:ext uri="{D42A27DB-BD31-4B8C-83A1-F6EECF244321}">
                <p14:modId xmlns:p14="http://schemas.microsoft.com/office/powerpoint/2010/main" val="91384183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085"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b="0" i="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b="0" i="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CB41DAE8-4A24-BF45-83FE-2E13F55AD517}"/>
              </a:ext>
            </a:extLst>
          </p:cNvPr>
          <p:cNvGraphicFramePr>
            <a:graphicFrameLocks noChangeAspect="1"/>
          </p:cNvGraphicFramePr>
          <p:nvPr userDrawn="1">
            <p:custDataLst>
              <p:tags r:id="rId2"/>
            </p:custDataLst>
            <p:extLst>
              <p:ext uri="{D42A27DB-BD31-4B8C-83A1-F6EECF244321}">
                <p14:modId xmlns:p14="http://schemas.microsoft.com/office/powerpoint/2010/main" val="328866025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2301"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p:txBody>
          <a:bodyPr vert="horz"/>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8081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D7F74CD-033D-9448-ABE9-12E3CEDD69A4}"/>
              </a:ext>
            </a:extLst>
          </p:cNvPr>
          <p:cNvGraphicFramePr>
            <a:graphicFrameLocks noChangeAspect="1"/>
          </p:cNvGraphicFramePr>
          <p:nvPr userDrawn="1">
            <p:custDataLst>
              <p:tags r:id="rId2"/>
            </p:custDataLst>
            <p:extLst>
              <p:ext uri="{D42A27DB-BD31-4B8C-83A1-F6EECF244321}">
                <p14:modId xmlns:p14="http://schemas.microsoft.com/office/powerpoint/2010/main" val="21308162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109"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b="0" i="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9F31CC77-748E-C945-AA2C-15E19DF8336B}"/>
              </a:ext>
            </a:extLst>
          </p:cNvPr>
          <p:cNvGraphicFramePr>
            <a:graphicFrameLocks noChangeAspect="1"/>
          </p:cNvGraphicFramePr>
          <p:nvPr userDrawn="1">
            <p:custDataLst>
              <p:tags r:id="rId2"/>
            </p:custDataLst>
            <p:extLst>
              <p:ext uri="{D42A27DB-BD31-4B8C-83A1-F6EECF244321}">
                <p14:modId xmlns:p14="http://schemas.microsoft.com/office/powerpoint/2010/main" val="204942289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133"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0" i="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b="0" i="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40113ADB-A4B1-2640-ABB3-00167FA17EEF}"/>
              </a:ext>
            </a:extLst>
          </p:cNvPr>
          <p:cNvGraphicFramePr>
            <a:graphicFrameLocks noChangeAspect="1"/>
          </p:cNvGraphicFramePr>
          <p:nvPr userDrawn="1">
            <p:custDataLst>
              <p:tags r:id="rId2"/>
            </p:custDataLst>
            <p:extLst>
              <p:ext uri="{D42A27DB-BD31-4B8C-83A1-F6EECF244321}">
                <p14:modId xmlns:p14="http://schemas.microsoft.com/office/powerpoint/2010/main" val="137136730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157"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0" i="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C8C789D-DCF8-8644-A5F5-E32FADE0510D}"/>
              </a:ext>
            </a:extLst>
          </p:cNvPr>
          <p:cNvGraphicFramePr>
            <a:graphicFrameLocks noChangeAspect="1"/>
          </p:cNvGraphicFramePr>
          <p:nvPr userDrawn="1">
            <p:custDataLst>
              <p:tags r:id="rId2"/>
            </p:custDataLst>
            <p:extLst>
              <p:ext uri="{D42A27DB-BD31-4B8C-83A1-F6EECF244321}">
                <p14:modId xmlns:p14="http://schemas.microsoft.com/office/powerpoint/2010/main" val="219933782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7181"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b="0" i="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dirty="0"/>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b="0" i="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dirty="0"/>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C8F4AFF-6036-2741-83DD-1DF82DBC6855}"/>
              </a:ext>
            </a:extLst>
          </p:cNvPr>
          <p:cNvGraphicFramePr>
            <a:graphicFrameLocks noChangeAspect="1"/>
          </p:cNvGraphicFramePr>
          <p:nvPr userDrawn="1">
            <p:custDataLst>
              <p:tags r:id="rId2"/>
            </p:custDataLst>
            <p:extLst>
              <p:ext uri="{D42A27DB-BD31-4B8C-83A1-F6EECF244321}">
                <p14:modId xmlns:p14="http://schemas.microsoft.com/office/powerpoint/2010/main" val="23330403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205"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b="0" i="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dirty="0"/>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2288D4B-1A98-034A-A7DE-28890A73F020}"/>
              </a:ext>
            </a:extLst>
          </p:cNvPr>
          <p:cNvGraphicFramePr>
            <a:graphicFrameLocks noChangeAspect="1"/>
          </p:cNvGraphicFramePr>
          <p:nvPr userDrawn="1">
            <p:custDataLst>
              <p:tags r:id="rId2"/>
            </p:custDataLst>
            <p:extLst>
              <p:ext uri="{D42A27DB-BD31-4B8C-83A1-F6EECF244321}">
                <p14:modId xmlns:p14="http://schemas.microsoft.com/office/powerpoint/2010/main" val="143006027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229"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0" i="0" dirty="0">
              <a:latin typeface="Maven Pro" pitchFamily="2" charset="77"/>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b="0" i="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dirty="0"/>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b="0" i="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b="0" i="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048AEA0F-BECE-4642-A438-EE93F305C79F}"/>
              </a:ext>
            </a:extLst>
          </p:cNvPr>
          <p:cNvGraphicFramePr>
            <a:graphicFrameLocks noChangeAspect="1"/>
          </p:cNvGraphicFramePr>
          <p:nvPr userDrawn="1">
            <p:custDataLst>
              <p:tags r:id="rId2"/>
            </p:custDataLst>
            <p:extLst>
              <p:ext uri="{D42A27DB-BD31-4B8C-83A1-F6EECF244321}">
                <p14:modId xmlns:p14="http://schemas.microsoft.com/office/powerpoint/2010/main" val="27285331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0253"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b="0" i="0"/>
            </a:lvl1pPr>
          </a:lstStyle>
          <a:p>
            <a:endParaRPr dirty="0"/>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43125BCC-F9B2-9B45-B682-CC1E945D2787}"/>
              </a:ext>
            </a:extLst>
          </p:cNvPr>
          <p:cNvGraphicFramePr>
            <a:graphicFrameLocks noChangeAspect="1"/>
          </p:cNvGraphicFramePr>
          <p:nvPr userDrawn="1">
            <p:custDataLst>
              <p:tags r:id="rId2"/>
            </p:custDataLst>
            <p:extLst>
              <p:ext uri="{D42A27DB-BD31-4B8C-83A1-F6EECF244321}">
                <p14:modId xmlns:p14="http://schemas.microsoft.com/office/powerpoint/2010/main" val="221972003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1277"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vmlDrawing" Target="../drawings/vmlDrawing1.v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2386D11-FB63-014D-B227-A88DE34642A4}"/>
              </a:ext>
            </a:extLst>
          </p:cNvPr>
          <p:cNvGraphicFramePr>
            <a:graphicFrameLocks noChangeAspect="1"/>
          </p:cNvGraphicFramePr>
          <p:nvPr userDrawn="1">
            <p:custDataLst>
              <p:tags r:id="rId13"/>
            </p:custDataLst>
            <p:extLst>
              <p:ext uri="{D42A27DB-BD31-4B8C-83A1-F6EECF244321}">
                <p14:modId xmlns:p14="http://schemas.microsoft.com/office/powerpoint/2010/main" val="50628458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038" name="think-cell Slide" r:id="rId14" imgW="7772400" imgH="10058400" progId="TCLayout.ActiveDocument.1">
                  <p:embed/>
                </p:oleObj>
              </mc:Choice>
              <mc:Fallback>
                <p:oleObj name="think-cell Slide" r:id="rId14" imgW="7772400" imgH="10058400" progId="TCLayout.ActiveDocument.1">
                  <p:embed/>
                  <p:pic>
                    <p:nvPicPr>
                      <p:cNvPr id="0" name=""/>
                      <p:cNvPicPr/>
                      <p:nvPr/>
                    </p:nvPicPr>
                    <p:blipFill>
                      <a:blip r:embed="rId15"/>
                      <a:stretch>
                        <a:fillRect/>
                      </a:stretch>
                    </p:blipFill>
                    <p:spPr>
                      <a:xfrm>
                        <a:off x="1588" y="1588"/>
                        <a:ext cx="1227" cy="1588"/>
                      </a:xfrm>
                      <a:prstGeom prst="rect">
                        <a:avLst/>
                      </a:prstGeom>
                    </p:spPr>
                  </p:pic>
                </p:oleObj>
              </mc:Fallback>
            </mc:AlternateContent>
          </a:graphicData>
        </a:graphic>
      </p:graphicFrame>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b="0" i="0">
                <a:solidFill>
                  <a:schemeClr val="dk2"/>
                </a:solidFill>
                <a:latin typeface="Maven Pro" pitchFamily="2" charset="77"/>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fld id="{00000000-1234-1234-1234-123412341234}" type="slidenum">
              <a:rPr lang="en" smtClean="0"/>
              <a:pPr/>
              <a:t>‹#›</a:t>
            </a:fld>
            <a:endParaRPr lang="en"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8" r:id="rId9"/>
    <p:sldLayoutId id="214748366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pitchFamily="2" charset="77"/>
          <a:ea typeface="Maven Pro"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pitchFamily="2" charset="77"/>
          <a:ea typeface="Maven Pro"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3.xml"/><Relationship Id="rId1" Type="http://schemas.openxmlformats.org/officeDocument/2006/relationships/vmlDrawing" Target="../drawings/vmlDrawing12.vml"/><Relationship Id="rId6" Type="http://schemas.openxmlformats.org/officeDocument/2006/relationships/image" Target="../media/image12.emf"/><Relationship Id="rId5" Type="http://schemas.openxmlformats.org/officeDocument/2006/relationships/oleObject" Target="../embeddings/oleObject12.bin"/><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hyperlink" Target="https://public.tableau.com/en-us/s/gallery/analyzing-ums?gallery=votd" TargetMode="External"/><Relationship Id="rId2" Type="http://schemas.openxmlformats.org/officeDocument/2006/relationships/tags" Target="../tags/tag22.xml"/><Relationship Id="rId1" Type="http://schemas.openxmlformats.org/officeDocument/2006/relationships/vmlDrawing" Target="../drawings/vmlDrawing21.vml"/><Relationship Id="rId6" Type="http://schemas.openxmlformats.org/officeDocument/2006/relationships/image" Target="../media/image25.emf"/><Relationship Id="rId5" Type="http://schemas.openxmlformats.org/officeDocument/2006/relationships/oleObject" Target="../embeddings/oleObject21.bin"/><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hyperlink" Target="https://www.tableau.com/academic" TargetMode="External"/><Relationship Id="rId3" Type="http://schemas.openxmlformats.org/officeDocument/2006/relationships/slideLayout" Target="../slideLayouts/slideLayout3.xml"/><Relationship Id="rId7" Type="http://schemas.openxmlformats.org/officeDocument/2006/relationships/hyperlink" Target="https://www.tableau.com/products/trial" TargetMode="External"/><Relationship Id="rId2" Type="http://schemas.openxmlformats.org/officeDocument/2006/relationships/tags" Target="../tags/tag23.xml"/><Relationship Id="rId1" Type="http://schemas.openxmlformats.org/officeDocument/2006/relationships/vmlDrawing" Target="../drawings/vmlDrawing22.vml"/><Relationship Id="rId6" Type="http://schemas.openxmlformats.org/officeDocument/2006/relationships/image" Target="../media/image26.emf"/><Relationship Id="rId5" Type="http://schemas.openxmlformats.org/officeDocument/2006/relationships/oleObject" Target="../embeddings/oleObject22.bin"/><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slideLayout" Target="../slideLayouts/slideLayout3.xml"/><Relationship Id="rId7" Type="http://schemas.openxmlformats.org/officeDocument/2006/relationships/image" Target="../media/image28.png"/><Relationship Id="rId2" Type="http://schemas.openxmlformats.org/officeDocument/2006/relationships/tags" Target="../tags/tag24.xml"/><Relationship Id="rId1" Type="http://schemas.openxmlformats.org/officeDocument/2006/relationships/vmlDrawing" Target="../drawings/vmlDrawing23.vml"/><Relationship Id="rId6" Type="http://schemas.openxmlformats.org/officeDocument/2006/relationships/image" Target="../media/image27.emf"/><Relationship Id="rId11" Type="http://schemas.openxmlformats.org/officeDocument/2006/relationships/image" Target="../media/image32.png"/><Relationship Id="rId5" Type="http://schemas.openxmlformats.org/officeDocument/2006/relationships/oleObject" Target="../embeddings/oleObject23.bin"/><Relationship Id="rId10" Type="http://schemas.openxmlformats.org/officeDocument/2006/relationships/image" Target="../media/image31.png"/><Relationship Id="rId4" Type="http://schemas.openxmlformats.org/officeDocument/2006/relationships/notesSlide" Target="../notesSlides/notesSlide12.xml"/><Relationship Id="rId9"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25.xml"/><Relationship Id="rId1" Type="http://schemas.openxmlformats.org/officeDocument/2006/relationships/vmlDrawing" Target="../drawings/vmlDrawing24.vml"/><Relationship Id="rId6" Type="http://schemas.openxmlformats.org/officeDocument/2006/relationships/image" Target="../media/image33.emf"/><Relationship Id="rId5" Type="http://schemas.openxmlformats.org/officeDocument/2006/relationships/oleObject" Target="../embeddings/oleObject24.bin"/><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5.png"/><Relationship Id="rId2" Type="http://schemas.openxmlformats.org/officeDocument/2006/relationships/tags" Target="../tags/tag26.xml"/><Relationship Id="rId1" Type="http://schemas.openxmlformats.org/officeDocument/2006/relationships/vmlDrawing" Target="../drawings/vmlDrawing25.vml"/><Relationship Id="rId6" Type="http://schemas.openxmlformats.org/officeDocument/2006/relationships/image" Target="../media/image34.emf"/><Relationship Id="rId5" Type="http://schemas.openxmlformats.org/officeDocument/2006/relationships/oleObject" Target="../embeddings/oleObject25.bin"/><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27.xml"/><Relationship Id="rId1" Type="http://schemas.openxmlformats.org/officeDocument/2006/relationships/vmlDrawing" Target="../drawings/vmlDrawing26.vml"/><Relationship Id="rId6" Type="http://schemas.openxmlformats.org/officeDocument/2006/relationships/image" Target="../media/image36.emf"/><Relationship Id="rId5" Type="http://schemas.openxmlformats.org/officeDocument/2006/relationships/oleObject" Target="../embeddings/oleObject26.bin"/><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8.jpeg"/><Relationship Id="rId2" Type="http://schemas.openxmlformats.org/officeDocument/2006/relationships/tags" Target="../tags/tag28.xml"/><Relationship Id="rId1" Type="http://schemas.openxmlformats.org/officeDocument/2006/relationships/vmlDrawing" Target="../drawings/vmlDrawing27.vml"/><Relationship Id="rId6" Type="http://schemas.openxmlformats.org/officeDocument/2006/relationships/image" Target="../media/image37.emf"/><Relationship Id="rId5" Type="http://schemas.openxmlformats.org/officeDocument/2006/relationships/oleObject" Target="../embeddings/oleObject27.bin"/><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0.png"/><Relationship Id="rId2" Type="http://schemas.openxmlformats.org/officeDocument/2006/relationships/tags" Target="../tags/tag29.xml"/><Relationship Id="rId1" Type="http://schemas.openxmlformats.org/officeDocument/2006/relationships/vmlDrawing" Target="../drawings/vmlDrawing28.vml"/><Relationship Id="rId6" Type="http://schemas.openxmlformats.org/officeDocument/2006/relationships/image" Target="../media/image39.emf"/><Relationship Id="rId5" Type="http://schemas.openxmlformats.org/officeDocument/2006/relationships/oleObject" Target="../embeddings/oleObject28.bin"/><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0.xml"/><Relationship Id="rId1" Type="http://schemas.openxmlformats.org/officeDocument/2006/relationships/vmlDrawing" Target="../drawings/vmlDrawing29.vml"/><Relationship Id="rId6" Type="http://schemas.openxmlformats.org/officeDocument/2006/relationships/image" Target="../media/image41.emf"/><Relationship Id="rId5" Type="http://schemas.openxmlformats.org/officeDocument/2006/relationships/oleObject" Target="../embeddings/oleObject29.bin"/><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3.png"/><Relationship Id="rId2" Type="http://schemas.openxmlformats.org/officeDocument/2006/relationships/tags" Target="../tags/tag31.xml"/><Relationship Id="rId1" Type="http://schemas.openxmlformats.org/officeDocument/2006/relationships/vmlDrawing" Target="../drawings/vmlDrawing30.vml"/><Relationship Id="rId6" Type="http://schemas.openxmlformats.org/officeDocument/2006/relationships/image" Target="../media/image42.emf"/><Relationship Id="rId5" Type="http://schemas.openxmlformats.org/officeDocument/2006/relationships/oleObject" Target="../embeddings/oleObject30.bin"/><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4.xml"/><Relationship Id="rId1" Type="http://schemas.openxmlformats.org/officeDocument/2006/relationships/vmlDrawing" Target="../drawings/vmlDrawing13.vml"/><Relationship Id="rId6" Type="http://schemas.openxmlformats.org/officeDocument/2006/relationships/image" Target="../media/image13.emf"/><Relationship Id="rId5" Type="http://schemas.openxmlformats.org/officeDocument/2006/relationships/oleObject" Target="../embeddings/oleObject13.bin"/><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5.png"/><Relationship Id="rId2" Type="http://schemas.openxmlformats.org/officeDocument/2006/relationships/tags" Target="../tags/tag32.xml"/><Relationship Id="rId1" Type="http://schemas.openxmlformats.org/officeDocument/2006/relationships/vmlDrawing" Target="../drawings/vmlDrawing31.vml"/><Relationship Id="rId6" Type="http://schemas.openxmlformats.org/officeDocument/2006/relationships/image" Target="../media/image44.emf"/><Relationship Id="rId5" Type="http://schemas.openxmlformats.org/officeDocument/2006/relationships/oleObject" Target="../embeddings/oleObject31.bin"/><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3.xml"/><Relationship Id="rId1" Type="http://schemas.openxmlformats.org/officeDocument/2006/relationships/vmlDrawing" Target="../drawings/vmlDrawing32.vml"/><Relationship Id="rId6" Type="http://schemas.openxmlformats.org/officeDocument/2006/relationships/image" Target="../media/image46.emf"/><Relationship Id="rId5" Type="http://schemas.openxmlformats.org/officeDocument/2006/relationships/oleObject" Target="../embeddings/oleObject32.bin"/><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4.xml"/><Relationship Id="rId1" Type="http://schemas.openxmlformats.org/officeDocument/2006/relationships/vmlDrawing" Target="../drawings/vmlDrawing33.vml"/><Relationship Id="rId6" Type="http://schemas.openxmlformats.org/officeDocument/2006/relationships/image" Target="../media/image47.emf"/><Relationship Id="rId5" Type="http://schemas.openxmlformats.org/officeDocument/2006/relationships/oleObject" Target="../embeddings/oleObject33.bin"/><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49.png"/><Relationship Id="rId2" Type="http://schemas.openxmlformats.org/officeDocument/2006/relationships/tags" Target="../tags/tag35.xml"/><Relationship Id="rId1" Type="http://schemas.openxmlformats.org/officeDocument/2006/relationships/vmlDrawing" Target="../drawings/vmlDrawing34.vml"/><Relationship Id="rId6" Type="http://schemas.openxmlformats.org/officeDocument/2006/relationships/image" Target="../media/image48.emf"/><Relationship Id="rId5" Type="http://schemas.openxmlformats.org/officeDocument/2006/relationships/oleObject" Target="../embeddings/oleObject34.bin"/><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slideLayout" Target="../slideLayouts/slideLayout10.xml"/><Relationship Id="rId7" Type="http://schemas.openxmlformats.org/officeDocument/2006/relationships/diagramData" Target="../diagrams/data1.xml"/><Relationship Id="rId2" Type="http://schemas.openxmlformats.org/officeDocument/2006/relationships/tags" Target="../tags/tag36.xml"/><Relationship Id="rId1" Type="http://schemas.openxmlformats.org/officeDocument/2006/relationships/vmlDrawing" Target="../drawings/vmlDrawing35.vml"/><Relationship Id="rId6" Type="http://schemas.openxmlformats.org/officeDocument/2006/relationships/image" Target="../media/image50.emf"/><Relationship Id="rId11" Type="http://schemas.microsoft.com/office/2007/relationships/diagramDrawing" Target="../diagrams/drawing1.xml"/><Relationship Id="rId5" Type="http://schemas.openxmlformats.org/officeDocument/2006/relationships/oleObject" Target="../embeddings/oleObject35.bin"/><Relationship Id="rId10" Type="http://schemas.openxmlformats.org/officeDocument/2006/relationships/diagramColors" Target="../diagrams/colors1.xml"/><Relationship Id="rId4" Type="http://schemas.openxmlformats.org/officeDocument/2006/relationships/notesSlide" Target="../notesSlides/notesSlide24.xml"/><Relationship Id="rId9" Type="http://schemas.openxmlformats.org/officeDocument/2006/relationships/diagramQuickStyle" Target="../diagrams/quickStyle1.xml"/></Relationships>
</file>

<file path=ppt/slides/_rels/slide25.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slideLayout" Target="../slideLayouts/slideLayout10.xml"/><Relationship Id="rId7" Type="http://schemas.openxmlformats.org/officeDocument/2006/relationships/image" Target="../media/image52.PNG"/><Relationship Id="rId2" Type="http://schemas.openxmlformats.org/officeDocument/2006/relationships/tags" Target="../tags/tag37.xml"/><Relationship Id="rId1" Type="http://schemas.openxmlformats.org/officeDocument/2006/relationships/vmlDrawing" Target="../drawings/vmlDrawing36.vml"/><Relationship Id="rId6" Type="http://schemas.openxmlformats.org/officeDocument/2006/relationships/image" Target="../media/image51.emf"/><Relationship Id="rId11" Type="http://schemas.openxmlformats.org/officeDocument/2006/relationships/image" Target="../media/image56.PNG"/><Relationship Id="rId5" Type="http://schemas.openxmlformats.org/officeDocument/2006/relationships/oleObject" Target="../embeddings/oleObject36.bin"/><Relationship Id="rId10" Type="http://schemas.openxmlformats.org/officeDocument/2006/relationships/image" Target="../media/image55.PNG"/><Relationship Id="rId4" Type="http://schemas.openxmlformats.org/officeDocument/2006/relationships/notesSlide" Target="../notesSlides/notesSlide25.xml"/><Relationship Id="rId9" Type="http://schemas.openxmlformats.org/officeDocument/2006/relationships/image" Target="../media/image54.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38.xml"/><Relationship Id="rId1" Type="http://schemas.openxmlformats.org/officeDocument/2006/relationships/vmlDrawing" Target="../drawings/vmlDrawing37.vml"/><Relationship Id="rId6" Type="http://schemas.openxmlformats.org/officeDocument/2006/relationships/image" Target="../media/image51.emf"/><Relationship Id="rId5" Type="http://schemas.openxmlformats.org/officeDocument/2006/relationships/oleObject" Target="../embeddings/oleObject37.bin"/><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58.png"/><Relationship Id="rId2" Type="http://schemas.openxmlformats.org/officeDocument/2006/relationships/tags" Target="../tags/tag39.xml"/><Relationship Id="rId1" Type="http://schemas.openxmlformats.org/officeDocument/2006/relationships/vmlDrawing" Target="../drawings/vmlDrawing38.vml"/><Relationship Id="rId6" Type="http://schemas.openxmlformats.org/officeDocument/2006/relationships/image" Target="../media/image57.emf"/><Relationship Id="rId5" Type="http://schemas.openxmlformats.org/officeDocument/2006/relationships/oleObject" Target="../embeddings/oleObject38.bin"/><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40.xml"/><Relationship Id="rId1" Type="http://schemas.openxmlformats.org/officeDocument/2006/relationships/vmlDrawing" Target="../drawings/vmlDrawing39.vml"/><Relationship Id="rId6" Type="http://schemas.openxmlformats.org/officeDocument/2006/relationships/image" Target="../media/image59.emf"/><Relationship Id="rId5" Type="http://schemas.openxmlformats.org/officeDocument/2006/relationships/oleObject" Target="../embeddings/oleObject39.bin"/><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61.png"/><Relationship Id="rId2" Type="http://schemas.openxmlformats.org/officeDocument/2006/relationships/tags" Target="../tags/tag41.xml"/><Relationship Id="rId1" Type="http://schemas.openxmlformats.org/officeDocument/2006/relationships/vmlDrawing" Target="../drawings/vmlDrawing40.vml"/><Relationship Id="rId6" Type="http://schemas.openxmlformats.org/officeDocument/2006/relationships/image" Target="../media/image60.emf"/><Relationship Id="rId5" Type="http://schemas.openxmlformats.org/officeDocument/2006/relationships/oleObject" Target="../embeddings/oleObject40.bin"/><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comments" Target="../comments/comment1.xml"/><Relationship Id="rId2" Type="http://schemas.openxmlformats.org/officeDocument/2006/relationships/tags" Target="../tags/tag15.xml"/><Relationship Id="rId1" Type="http://schemas.openxmlformats.org/officeDocument/2006/relationships/vmlDrawing" Target="../drawings/vmlDrawing14.vml"/><Relationship Id="rId6" Type="http://schemas.openxmlformats.org/officeDocument/2006/relationships/image" Target="../media/image14.emf"/><Relationship Id="rId5" Type="http://schemas.openxmlformats.org/officeDocument/2006/relationships/oleObject" Target="../embeddings/oleObject14.bin"/><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slideLayout" Target="../slideLayouts/slideLayout10.xml"/><Relationship Id="rId7" Type="http://schemas.openxmlformats.org/officeDocument/2006/relationships/image" Target="../media/image52.PNG"/><Relationship Id="rId2" Type="http://schemas.openxmlformats.org/officeDocument/2006/relationships/tags" Target="../tags/tag42.xml"/><Relationship Id="rId1" Type="http://schemas.openxmlformats.org/officeDocument/2006/relationships/vmlDrawing" Target="../drawings/vmlDrawing41.vml"/><Relationship Id="rId6" Type="http://schemas.openxmlformats.org/officeDocument/2006/relationships/image" Target="../media/image62.emf"/><Relationship Id="rId5" Type="http://schemas.openxmlformats.org/officeDocument/2006/relationships/oleObject" Target="../embeddings/oleObject41.bin"/><Relationship Id="rId10" Type="http://schemas.openxmlformats.org/officeDocument/2006/relationships/image" Target="../media/image64.PNG"/><Relationship Id="rId4" Type="http://schemas.openxmlformats.org/officeDocument/2006/relationships/notesSlide" Target="../notesSlides/notesSlide30.xml"/><Relationship Id="rId9" Type="http://schemas.openxmlformats.org/officeDocument/2006/relationships/image" Target="../media/image54.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43.xml"/><Relationship Id="rId1" Type="http://schemas.openxmlformats.org/officeDocument/2006/relationships/vmlDrawing" Target="../drawings/vmlDrawing42.vml"/><Relationship Id="rId6" Type="http://schemas.openxmlformats.org/officeDocument/2006/relationships/image" Target="../media/image62.emf"/><Relationship Id="rId5" Type="http://schemas.openxmlformats.org/officeDocument/2006/relationships/oleObject" Target="../embeddings/oleObject42.bin"/><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slideLayout" Target="../slideLayouts/slideLayout10.xml"/><Relationship Id="rId7" Type="http://schemas.openxmlformats.org/officeDocument/2006/relationships/image" Target="../media/image66.png"/><Relationship Id="rId2" Type="http://schemas.openxmlformats.org/officeDocument/2006/relationships/tags" Target="../tags/tag44.xml"/><Relationship Id="rId1" Type="http://schemas.openxmlformats.org/officeDocument/2006/relationships/vmlDrawing" Target="../drawings/vmlDrawing43.vml"/><Relationship Id="rId6" Type="http://schemas.openxmlformats.org/officeDocument/2006/relationships/image" Target="../media/image65.emf"/><Relationship Id="rId5" Type="http://schemas.openxmlformats.org/officeDocument/2006/relationships/oleObject" Target="../embeddings/oleObject43.bin"/><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8" Type="http://schemas.openxmlformats.org/officeDocument/2006/relationships/image" Target="../media/image70.PNG"/><Relationship Id="rId3" Type="http://schemas.openxmlformats.org/officeDocument/2006/relationships/slideLayout" Target="../slideLayouts/slideLayout10.xml"/><Relationship Id="rId7" Type="http://schemas.openxmlformats.org/officeDocument/2006/relationships/image" Target="../media/image69.PNG"/><Relationship Id="rId2" Type="http://schemas.openxmlformats.org/officeDocument/2006/relationships/tags" Target="../tags/tag45.xml"/><Relationship Id="rId1" Type="http://schemas.openxmlformats.org/officeDocument/2006/relationships/vmlDrawing" Target="../drawings/vmlDrawing44.vml"/><Relationship Id="rId6" Type="http://schemas.openxmlformats.org/officeDocument/2006/relationships/image" Target="../media/image68.emf"/><Relationship Id="rId5" Type="http://schemas.openxmlformats.org/officeDocument/2006/relationships/oleObject" Target="../embeddings/oleObject44.bin"/><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46.xml"/><Relationship Id="rId1" Type="http://schemas.openxmlformats.org/officeDocument/2006/relationships/vmlDrawing" Target="../drawings/vmlDrawing45.vml"/><Relationship Id="rId6" Type="http://schemas.openxmlformats.org/officeDocument/2006/relationships/image" Target="../media/image68.emf"/><Relationship Id="rId5" Type="http://schemas.openxmlformats.org/officeDocument/2006/relationships/oleObject" Target="../embeddings/oleObject45.bin"/><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72.png"/><Relationship Id="rId2" Type="http://schemas.openxmlformats.org/officeDocument/2006/relationships/tags" Target="../tags/tag47.xml"/><Relationship Id="rId1" Type="http://schemas.openxmlformats.org/officeDocument/2006/relationships/vmlDrawing" Target="../drawings/vmlDrawing46.vml"/><Relationship Id="rId6" Type="http://schemas.openxmlformats.org/officeDocument/2006/relationships/image" Target="../media/image71.emf"/><Relationship Id="rId5" Type="http://schemas.openxmlformats.org/officeDocument/2006/relationships/oleObject" Target="../embeddings/oleObject46.bin"/><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48.xml"/><Relationship Id="rId1" Type="http://schemas.openxmlformats.org/officeDocument/2006/relationships/vmlDrawing" Target="../drawings/vmlDrawing47.vml"/><Relationship Id="rId6" Type="http://schemas.openxmlformats.org/officeDocument/2006/relationships/image" Target="../media/image73.emf"/><Relationship Id="rId5" Type="http://schemas.openxmlformats.org/officeDocument/2006/relationships/oleObject" Target="../embeddings/oleObject47.bin"/><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slideLayout" Target="../slideLayouts/slideLayout10.xml"/><Relationship Id="rId7" Type="http://schemas.openxmlformats.org/officeDocument/2006/relationships/image" Target="../media/image52.PNG"/><Relationship Id="rId2" Type="http://schemas.openxmlformats.org/officeDocument/2006/relationships/tags" Target="../tags/tag49.xml"/><Relationship Id="rId1" Type="http://schemas.openxmlformats.org/officeDocument/2006/relationships/vmlDrawing" Target="../drawings/vmlDrawing48.vml"/><Relationship Id="rId6" Type="http://schemas.openxmlformats.org/officeDocument/2006/relationships/image" Target="../media/image74.emf"/><Relationship Id="rId5" Type="http://schemas.openxmlformats.org/officeDocument/2006/relationships/oleObject" Target="../embeddings/oleObject48.bin"/><Relationship Id="rId4" Type="http://schemas.openxmlformats.org/officeDocument/2006/relationships/notesSlide" Target="../notesSlides/notesSlide37.xml"/><Relationship Id="rId9" Type="http://schemas.openxmlformats.org/officeDocument/2006/relationships/image" Target="../media/image53.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50.xml"/><Relationship Id="rId1" Type="http://schemas.openxmlformats.org/officeDocument/2006/relationships/vmlDrawing" Target="../drawings/vmlDrawing49.vml"/><Relationship Id="rId6" Type="http://schemas.openxmlformats.org/officeDocument/2006/relationships/image" Target="../media/image74.emf"/><Relationship Id="rId5" Type="http://schemas.openxmlformats.org/officeDocument/2006/relationships/oleObject" Target="../embeddings/oleObject49.bin"/><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76.png"/><Relationship Id="rId2" Type="http://schemas.openxmlformats.org/officeDocument/2006/relationships/tags" Target="../tags/tag51.xml"/><Relationship Id="rId1" Type="http://schemas.openxmlformats.org/officeDocument/2006/relationships/vmlDrawing" Target="../drawings/vmlDrawing50.vml"/><Relationship Id="rId6" Type="http://schemas.openxmlformats.org/officeDocument/2006/relationships/image" Target="../media/image75.emf"/><Relationship Id="rId5" Type="http://schemas.openxmlformats.org/officeDocument/2006/relationships/oleObject" Target="../embeddings/oleObject50.bin"/><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6.xml"/><Relationship Id="rId1" Type="http://schemas.openxmlformats.org/officeDocument/2006/relationships/vmlDrawing" Target="../drawings/vmlDrawing15.vml"/><Relationship Id="rId6" Type="http://schemas.openxmlformats.org/officeDocument/2006/relationships/image" Target="../media/image15.emf"/><Relationship Id="rId5" Type="http://schemas.openxmlformats.org/officeDocument/2006/relationships/oleObject" Target="../embeddings/oleObject15.bin"/><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78.PNG"/><Relationship Id="rId3" Type="http://schemas.openxmlformats.org/officeDocument/2006/relationships/slideLayout" Target="../slideLayouts/slideLayout10.xml"/><Relationship Id="rId7" Type="http://schemas.openxmlformats.org/officeDocument/2006/relationships/image" Target="../media/image52.PNG"/><Relationship Id="rId12" Type="http://schemas.openxmlformats.org/officeDocument/2006/relationships/image" Target="../media/image56.PNG"/><Relationship Id="rId2" Type="http://schemas.openxmlformats.org/officeDocument/2006/relationships/tags" Target="../tags/tag52.xml"/><Relationship Id="rId1" Type="http://schemas.openxmlformats.org/officeDocument/2006/relationships/vmlDrawing" Target="../drawings/vmlDrawing51.vml"/><Relationship Id="rId6" Type="http://schemas.openxmlformats.org/officeDocument/2006/relationships/image" Target="../media/image59.emf"/><Relationship Id="rId11" Type="http://schemas.openxmlformats.org/officeDocument/2006/relationships/image" Target="../media/image55.PNG"/><Relationship Id="rId5" Type="http://schemas.openxmlformats.org/officeDocument/2006/relationships/oleObject" Target="../embeddings/oleObject51.bin"/><Relationship Id="rId10" Type="http://schemas.openxmlformats.org/officeDocument/2006/relationships/image" Target="../media/image77.PNG"/><Relationship Id="rId4" Type="http://schemas.openxmlformats.org/officeDocument/2006/relationships/notesSlide" Target="../notesSlides/notesSlide40.xml"/><Relationship Id="rId9" Type="http://schemas.openxmlformats.org/officeDocument/2006/relationships/image" Target="../media/image53.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53.xml"/><Relationship Id="rId1" Type="http://schemas.openxmlformats.org/officeDocument/2006/relationships/vmlDrawing" Target="../drawings/vmlDrawing52.vml"/><Relationship Id="rId6" Type="http://schemas.openxmlformats.org/officeDocument/2006/relationships/image" Target="../media/image59.emf"/><Relationship Id="rId5" Type="http://schemas.openxmlformats.org/officeDocument/2006/relationships/oleObject" Target="../embeddings/oleObject52.bin"/><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79.png"/><Relationship Id="rId2" Type="http://schemas.openxmlformats.org/officeDocument/2006/relationships/tags" Target="../tags/tag54.xml"/><Relationship Id="rId1" Type="http://schemas.openxmlformats.org/officeDocument/2006/relationships/vmlDrawing" Target="../drawings/vmlDrawing53.vml"/><Relationship Id="rId6" Type="http://schemas.openxmlformats.org/officeDocument/2006/relationships/image" Target="../media/image60.emf"/><Relationship Id="rId5" Type="http://schemas.openxmlformats.org/officeDocument/2006/relationships/oleObject" Target="../embeddings/oleObject53.bin"/><Relationship Id="rId4"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81.PNG"/><Relationship Id="rId2" Type="http://schemas.openxmlformats.org/officeDocument/2006/relationships/tags" Target="../tags/tag55.xml"/><Relationship Id="rId1" Type="http://schemas.openxmlformats.org/officeDocument/2006/relationships/vmlDrawing" Target="../drawings/vmlDrawing54.vml"/><Relationship Id="rId6" Type="http://schemas.openxmlformats.org/officeDocument/2006/relationships/image" Target="../media/image80.emf"/><Relationship Id="rId5" Type="http://schemas.openxmlformats.org/officeDocument/2006/relationships/oleObject" Target="../embeddings/oleObject54.bin"/><Relationship Id="rId4"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56.xml"/><Relationship Id="rId1" Type="http://schemas.openxmlformats.org/officeDocument/2006/relationships/vmlDrawing" Target="../drawings/vmlDrawing55.vml"/><Relationship Id="rId6" Type="http://schemas.openxmlformats.org/officeDocument/2006/relationships/image" Target="../media/image80.emf"/><Relationship Id="rId5" Type="http://schemas.openxmlformats.org/officeDocument/2006/relationships/oleObject" Target="../embeddings/oleObject55.bin"/><Relationship Id="rId4"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83.png"/><Relationship Id="rId2" Type="http://schemas.openxmlformats.org/officeDocument/2006/relationships/tags" Target="../tags/tag57.xml"/><Relationship Id="rId1" Type="http://schemas.openxmlformats.org/officeDocument/2006/relationships/vmlDrawing" Target="../drawings/vmlDrawing56.vml"/><Relationship Id="rId6" Type="http://schemas.openxmlformats.org/officeDocument/2006/relationships/image" Target="../media/image82.emf"/><Relationship Id="rId5" Type="http://schemas.openxmlformats.org/officeDocument/2006/relationships/oleObject" Target="../embeddings/oleObject56.bin"/><Relationship Id="rId4"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85.tiff"/><Relationship Id="rId2" Type="http://schemas.openxmlformats.org/officeDocument/2006/relationships/tags" Target="../tags/tag58.xml"/><Relationship Id="rId1" Type="http://schemas.openxmlformats.org/officeDocument/2006/relationships/vmlDrawing" Target="../drawings/vmlDrawing57.vml"/><Relationship Id="rId6" Type="http://schemas.openxmlformats.org/officeDocument/2006/relationships/image" Target="../media/image84.emf"/><Relationship Id="rId5" Type="http://schemas.openxmlformats.org/officeDocument/2006/relationships/oleObject" Target="../embeddings/oleObject57.bin"/><Relationship Id="rId4"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59.xml"/><Relationship Id="rId1" Type="http://schemas.openxmlformats.org/officeDocument/2006/relationships/vmlDrawing" Target="../drawings/vmlDrawing58.vml"/><Relationship Id="rId6" Type="http://schemas.openxmlformats.org/officeDocument/2006/relationships/image" Target="../media/image84.emf"/><Relationship Id="rId5" Type="http://schemas.openxmlformats.org/officeDocument/2006/relationships/oleObject" Target="../embeddings/oleObject58.bin"/><Relationship Id="rId4"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87.png"/><Relationship Id="rId2" Type="http://schemas.openxmlformats.org/officeDocument/2006/relationships/tags" Target="../tags/tag60.xml"/><Relationship Id="rId1" Type="http://schemas.openxmlformats.org/officeDocument/2006/relationships/vmlDrawing" Target="../drawings/vmlDrawing59.vml"/><Relationship Id="rId6" Type="http://schemas.openxmlformats.org/officeDocument/2006/relationships/image" Target="../media/image86.emf"/><Relationship Id="rId5" Type="http://schemas.openxmlformats.org/officeDocument/2006/relationships/oleObject" Target="../embeddings/oleObject59.bin"/><Relationship Id="rId4"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61.xml"/><Relationship Id="rId1" Type="http://schemas.openxmlformats.org/officeDocument/2006/relationships/vmlDrawing" Target="../drawings/vmlDrawing60.vml"/><Relationship Id="rId6" Type="http://schemas.openxmlformats.org/officeDocument/2006/relationships/image" Target="../media/image88.emf"/><Relationship Id="rId5" Type="http://schemas.openxmlformats.org/officeDocument/2006/relationships/oleObject" Target="../embeddings/oleObject60.bin"/><Relationship Id="rId4"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7.png"/><Relationship Id="rId2" Type="http://schemas.openxmlformats.org/officeDocument/2006/relationships/tags" Target="../tags/tag17.xml"/><Relationship Id="rId1" Type="http://schemas.openxmlformats.org/officeDocument/2006/relationships/vmlDrawing" Target="../drawings/vmlDrawing16.vml"/><Relationship Id="rId6" Type="http://schemas.openxmlformats.org/officeDocument/2006/relationships/image" Target="../media/image16.emf"/><Relationship Id="rId5" Type="http://schemas.openxmlformats.org/officeDocument/2006/relationships/oleObject" Target="../embeddings/oleObject16.bin"/><Relationship Id="rId4"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slideLayout" Target="../slideLayouts/slideLayout10.xml"/><Relationship Id="rId7" Type="http://schemas.openxmlformats.org/officeDocument/2006/relationships/image" Target="../media/image90.png"/><Relationship Id="rId2" Type="http://schemas.openxmlformats.org/officeDocument/2006/relationships/tags" Target="../tags/tag62.xml"/><Relationship Id="rId1" Type="http://schemas.openxmlformats.org/officeDocument/2006/relationships/vmlDrawing" Target="../drawings/vmlDrawing61.vml"/><Relationship Id="rId6" Type="http://schemas.openxmlformats.org/officeDocument/2006/relationships/image" Target="../media/image89.emf"/><Relationship Id="rId5" Type="http://schemas.openxmlformats.org/officeDocument/2006/relationships/oleObject" Target="../embeddings/oleObject61.bin"/><Relationship Id="rId4"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3.xml"/><Relationship Id="rId1" Type="http://schemas.openxmlformats.org/officeDocument/2006/relationships/vmlDrawing" Target="../drawings/vmlDrawing62.vml"/><Relationship Id="rId6" Type="http://schemas.openxmlformats.org/officeDocument/2006/relationships/image" Target="../media/image92.emf"/><Relationship Id="rId5" Type="http://schemas.openxmlformats.org/officeDocument/2006/relationships/oleObject" Target="../embeddings/oleObject62.bin"/><Relationship Id="rId4"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4.xml"/><Relationship Id="rId1" Type="http://schemas.openxmlformats.org/officeDocument/2006/relationships/vmlDrawing" Target="../drawings/vmlDrawing63.vml"/><Relationship Id="rId6" Type="http://schemas.openxmlformats.org/officeDocument/2006/relationships/image" Target="../media/image93.emf"/><Relationship Id="rId5" Type="http://schemas.openxmlformats.org/officeDocument/2006/relationships/oleObject" Target="../embeddings/oleObject63.bin"/><Relationship Id="rId4"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8" Type="http://schemas.openxmlformats.org/officeDocument/2006/relationships/hyperlink" Target="http://publichealthintelligence.org/content/global-overview-magnitude-disparities-and-trend-infant-mortality-world-1950-2011" TargetMode="External"/><Relationship Id="rId3" Type="http://schemas.openxmlformats.org/officeDocument/2006/relationships/slideLayout" Target="../slideLayouts/slideLayout3.xml"/><Relationship Id="rId7" Type="http://schemas.openxmlformats.org/officeDocument/2006/relationships/hyperlink" Target="https://public.tableau.com/profile/jeho.park4543#!/vizhome/DataVizwithTableau_0/Dashboard1" TargetMode="External"/><Relationship Id="rId2" Type="http://schemas.openxmlformats.org/officeDocument/2006/relationships/tags" Target="../tags/tag65.xml"/><Relationship Id="rId1" Type="http://schemas.openxmlformats.org/officeDocument/2006/relationships/vmlDrawing" Target="../drawings/vmlDrawing64.vml"/><Relationship Id="rId6" Type="http://schemas.openxmlformats.org/officeDocument/2006/relationships/image" Target="../media/image94.emf"/><Relationship Id="rId5" Type="http://schemas.openxmlformats.org/officeDocument/2006/relationships/oleObject" Target="../embeddings/oleObject64.bin"/><Relationship Id="rId4"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6.xml"/><Relationship Id="rId1" Type="http://schemas.openxmlformats.org/officeDocument/2006/relationships/vmlDrawing" Target="../drawings/vmlDrawing65.vml"/><Relationship Id="rId6" Type="http://schemas.openxmlformats.org/officeDocument/2006/relationships/image" Target="../media/image95.emf"/><Relationship Id="rId5" Type="http://schemas.openxmlformats.org/officeDocument/2006/relationships/oleObject" Target="../embeddings/oleObject65.bin"/><Relationship Id="rId4"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7.xml"/><Relationship Id="rId1" Type="http://schemas.openxmlformats.org/officeDocument/2006/relationships/vmlDrawing" Target="../drawings/vmlDrawing66.vml"/><Relationship Id="rId6" Type="http://schemas.openxmlformats.org/officeDocument/2006/relationships/image" Target="../media/image96.emf"/><Relationship Id="rId5" Type="http://schemas.openxmlformats.org/officeDocument/2006/relationships/oleObject" Target="../embeddings/oleObject66.bin"/><Relationship Id="rId4"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8.xml"/><Relationship Id="rId1" Type="http://schemas.openxmlformats.org/officeDocument/2006/relationships/vmlDrawing" Target="../drawings/vmlDrawing67.vml"/><Relationship Id="rId6" Type="http://schemas.openxmlformats.org/officeDocument/2006/relationships/image" Target="../media/image97.emf"/><Relationship Id="rId5" Type="http://schemas.openxmlformats.org/officeDocument/2006/relationships/oleObject" Target="../embeddings/oleObject67.bin"/><Relationship Id="rId4"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9.xml"/><Relationship Id="rId1" Type="http://schemas.openxmlformats.org/officeDocument/2006/relationships/vmlDrawing" Target="../drawings/vmlDrawing68.vml"/><Relationship Id="rId6" Type="http://schemas.openxmlformats.org/officeDocument/2006/relationships/image" Target="../media/image98.emf"/><Relationship Id="rId5" Type="http://schemas.openxmlformats.org/officeDocument/2006/relationships/oleObject" Target="../embeddings/oleObject68.bin"/><Relationship Id="rId4"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hyperlink" Target="https://data.lacity.org" TargetMode="External"/><Relationship Id="rId2" Type="http://schemas.openxmlformats.org/officeDocument/2006/relationships/tags" Target="../tags/tag70.xml"/><Relationship Id="rId1" Type="http://schemas.openxmlformats.org/officeDocument/2006/relationships/vmlDrawing" Target="../drawings/vmlDrawing69.vml"/><Relationship Id="rId6" Type="http://schemas.openxmlformats.org/officeDocument/2006/relationships/image" Target="../media/image99.emf"/><Relationship Id="rId5" Type="http://schemas.openxmlformats.org/officeDocument/2006/relationships/oleObject" Target="../embeddings/oleObject69.bin"/><Relationship Id="rId4"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71.xml"/><Relationship Id="rId1" Type="http://schemas.openxmlformats.org/officeDocument/2006/relationships/vmlDrawing" Target="../drawings/vmlDrawing70.vml"/><Relationship Id="rId6" Type="http://schemas.openxmlformats.org/officeDocument/2006/relationships/image" Target="../media/image100.emf"/><Relationship Id="rId5" Type="http://schemas.openxmlformats.org/officeDocument/2006/relationships/oleObject" Target="../embeddings/oleObject70.bin"/><Relationship Id="rId4"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9.emf"/><Relationship Id="rId2" Type="http://schemas.openxmlformats.org/officeDocument/2006/relationships/tags" Target="../tags/tag18.xml"/><Relationship Id="rId1" Type="http://schemas.openxmlformats.org/officeDocument/2006/relationships/vmlDrawing" Target="../drawings/vmlDrawing17.vml"/><Relationship Id="rId6" Type="http://schemas.openxmlformats.org/officeDocument/2006/relationships/image" Target="../media/image18.emf"/><Relationship Id="rId5" Type="http://schemas.openxmlformats.org/officeDocument/2006/relationships/oleObject" Target="../embeddings/oleObject17.bin"/><Relationship Id="rId4"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2.xml"/><Relationship Id="rId1" Type="http://schemas.openxmlformats.org/officeDocument/2006/relationships/vmlDrawing" Target="../drawings/vmlDrawing71.vml"/><Relationship Id="rId6" Type="http://schemas.openxmlformats.org/officeDocument/2006/relationships/image" Target="../media/image101.emf"/><Relationship Id="rId5" Type="http://schemas.openxmlformats.org/officeDocument/2006/relationships/oleObject" Target="../embeddings/oleObject71.bin"/><Relationship Id="rId4"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1.png"/><Relationship Id="rId2" Type="http://schemas.openxmlformats.org/officeDocument/2006/relationships/tags" Target="../tags/tag19.xml"/><Relationship Id="rId1" Type="http://schemas.openxmlformats.org/officeDocument/2006/relationships/vmlDrawing" Target="../drawings/vmlDrawing18.vml"/><Relationship Id="rId6" Type="http://schemas.openxmlformats.org/officeDocument/2006/relationships/image" Target="../media/image20.emf"/><Relationship Id="rId5" Type="http://schemas.openxmlformats.org/officeDocument/2006/relationships/oleObject" Target="../embeddings/oleObject18.bin"/><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20.xml"/><Relationship Id="rId1" Type="http://schemas.openxmlformats.org/officeDocument/2006/relationships/vmlDrawing" Target="../drawings/vmlDrawing19.vml"/><Relationship Id="rId6" Type="http://schemas.openxmlformats.org/officeDocument/2006/relationships/image" Target="../media/image22.emf"/><Relationship Id="rId5" Type="http://schemas.openxmlformats.org/officeDocument/2006/relationships/oleObject" Target="../embeddings/oleObject19.bin"/><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4.emf"/><Relationship Id="rId2" Type="http://schemas.openxmlformats.org/officeDocument/2006/relationships/tags" Target="../tags/tag21.xml"/><Relationship Id="rId1" Type="http://schemas.openxmlformats.org/officeDocument/2006/relationships/vmlDrawing" Target="../drawings/vmlDrawing20.vml"/><Relationship Id="rId6" Type="http://schemas.openxmlformats.org/officeDocument/2006/relationships/image" Target="../media/image23.emf"/><Relationship Id="rId5" Type="http://schemas.openxmlformats.org/officeDocument/2006/relationships/oleObject" Target="../embeddings/oleObject20.bin"/><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EEA8B9FC-8A62-1F40-AF6B-1A30CA77922B}"/>
              </a:ext>
            </a:extLst>
          </p:cNvPr>
          <p:cNvGraphicFramePr>
            <a:graphicFrameLocks noChangeAspect="1"/>
          </p:cNvGraphicFramePr>
          <p:nvPr>
            <p:custDataLst>
              <p:tags r:id="rId2"/>
            </p:custDataLst>
            <p:extLst>
              <p:ext uri="{D42A27DB-BD31-4B8C-83A1-F6EECF244321}">
                <p14:modId xmlns:p14="http://schemas.microsoft.com/office/powerpoint/2010/main" val="11917221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332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54" name="Google Shape;54;p13"/>
          <p:cNvSpPr txBox="1">
            <a:spLocks noGrp="1"/>
          </p:cNvSpPr>
          <p:nvPr>
            <p:ph type="ctrTitle"/>
          </p:nvPr>
        </p:nvSpPr>
        <p:spPr>
          <a:xfrm>
            <a:off x="429600" y="744575"/>
            <a:ext cx="8402700" cy="205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200" b="1" dirty="0">
                <a:latin typeface="Nunito" panose="020B0604020202020204" charset="0"/>
                <a:ea typeface="Maven Pro"/>
                <a:cs typeface="Maven Pro"/>
                <a:sym typeface="Maven Pro"/>
              </a:rPr>
              <a:t>Data Visualization with </a:t>
            </a:r>
            <a:r>
              <a:rPr lang="en" sz="3200" b="1" i="0" u="none" strike="noStrike" cap="none" dirty="0">
                <a:solidFill>
                  <a:srgbClr val="000000"/>
                </a:solidFill>
                <a:latin typeface="Nunito" panose="020B0604020202020204" charset="0"/>
                <a:ea typeface="Maven Pro"/>
                <a:cs typeface="Maven Pro"/>
                <a:sym typeface="Maven Pro"/>
              </a:rPr>
              <a:t>Tableau </a:t>
            </a:r>
            <a:r>
              <a:rPr lang="en" sz="3200" b="1" dirty="0">
                <a:solidFill>
                  <a:srgbClr val="000000"/>
                </a:solidFill>
                <a:latin typeface="Nunito" panose="020B0604020202020204" charset="0"/>
                <a:ea typeface="Maven Pro"/>
                <a:cs typeface="Maven Pro"/>
                <a:sym typeface="Maven Pro"/>
              </a:rPr>
              <a:t>– Level 1</a:t>
            </a:r>
            <a:endParaRPr sz="3200" b="1" i="0" u="none" strike="noStrike" cap="none" dirty="0">
              <a:solidFill>
                <a:srgbClr val="000000"/>
              </a:solidFill>
              <a:latin typeface="Nunito" panose="020B0604020202020204" charset="0"/>
              <a:ea typeface="Maven Pro"/>
              <a:cs typeface="Maven Pro"/>
              <a:sym typeface="Maven Pro"/>
            </a:endParaRPr>
          </a:p>
        </p:txBody>
      </p:sp>
      <p:sp>
        <p:nvSpPr>
          <p:cNvPr id="55" name="Google Shape;55;p13"/>
          <p:cNvSpPr txBox="1">
            <a:spLocks noGrp="1"/>
          </p:cNvSpPr>
          <p:nvPr>
            <p:ph type="subTitle" idx="1"/>
          </p:nvPr>
        </p:nvSpPr>
        <p:spPr>
          <a:xfrm>
            <a:off x="824000" y="3078480"/>
            <a:ext cx="7189500" cy="1391045"/>
          </a:xfrm>
          <a:prstGeom prst="rect">
            <a:avLst/>
          </a:prstGeom>
          <a:noFill/>
          <a:ln>
            <a:noFill/>
          </a:ln>
        </p:spPr>
        <p:txBody>
          <a:bodyPr spcFirstLastPara="1" wrap="square" lIns="91425" tIns="91425" rIns="91425" bIns="91425" anchor="t" anchorCtr="0">
            <a:noAutofit/>
          </a:bodyPr>
          <a:lstStyle/>
          <a:p>
            <a:pPr marL="0" lvl="0" indent="0" algn="l">
              <a:buClr>
                <a:schemeClr val="lt1"/>
              </a:buClr>
              <a:buSzPts val="1600"/>
            </a:pPr>
            <a:r>
              <a:rPr lang="en-US" sz="2400" b="1" dirty="0">
                <a:latin typeface="Nunito" panose="020B0604020202020204" charset="0"/>
                <a:ea typeface="Maven Pro"/>
                <a:cs typeface="Maven Pro"/>
                <a:sym typeface="Maven Pro"/>
              </a:rPr>
              <a:t>QCL Workshop Series </a:t>
            </a:r>
          </a:p>
          <a:p>
            <a:pPr marL="0" lvl="0" indent="0" algn="l">
              <a:buClr>
                <a:schemeClr val="lt1"/>
              </a:buClr>
              <a:buSzPts val="1600"/>
            </a:pPr>
            <a:r>
              <a:rPr lang="en" sz="2400" b="1" dirty="0">
                <a:latin typeface="Nunito" panose="020B0604020202020204" charset="0"/>
                <a:ea typeface="Maven Pro"/>
                <a:cs typeface="Maven Pro"/>
                <a:sym typeface="Maven Pro"/>
              </a:rPr>
              <a:t>#</a:t>
            </a:r>
            <a:r>
              <a:rPr lang="en" sz="2400" b="1" dirty="0" err="1">
                <a:latin typeface="Nunito" panose="020B0604020202020204" charset="0"/>
                <a:ea typeface="Maven Pro"/>
                <a:cs typeface="Maven Pro"/>
                <a:sym typeface="Maven Pro"/>
              </a:rPr>
              <a:t>Dat</a:t>
            </a:r>
            <a:r>
              <a:rPr lang="en-US" sz="2400" b="1" dirty="0">
                <a:latin typeface="Nunito" panose="020B0604020202020204" charset="0"/>
                <a:ea typeface="Maven Pro"/>
                <a:cs typeface="Maven Pro"/>
                <a:sym typeface="Maven Pro"/>
              </a:rPr>
              <a:t>a #Visualization and #Tableau</a:t>
            </a:r>
          </a:p>
          <a:p>
            <a:pPr marL="0" lvl="0" indent="0" algn="l">
              <a:buClr>
                <a:schemeClr val="lt1"/>
              </a:buClr>
              <a:buSzPts val="1600"/>
            </a:pPr>
            <a:endParaRPr lang="en-US" sz="2400" dirty="0">
              <a:solidFill>
                <a:schemeClr val="lt1"/>
              </a:solidFill>
              <a:latin typeface="Nunito" panose="020B0604020202020204" charset="0"/>
              <a:ea typeface="Maven Pro"/>
              <a:cs typeface="Maven Pro"/>
              <a:sym typeface="Nunito"/>
            </a:endParaRPr>
          </a:p>
          <a:p>
            <a:pPr marL="0" lvl="0" indent="0" algn="l">
              <a:buClr>
                <a:schemeClr val="lt1"/>
              </a:buClr>
              <a:buSzPts val="1600"/>
            </a:pPr>
            <a:r>
              <a:rPr lang="en-US" sz="2400" b="1" dirty="0">
                <a:latin typeface="Nunito" panose="020B0604020202020204" charset="0"/>
                <a:ea typeface="Maven Pro"/>
                <a:cs typeface="Maven Pro"/>
                <a:sym typeface="Maven Pro"/>
              </a:rPr>
              <a:t>Instructors: Dr. </a:t>
            </a:r>
            <a:r>
              <a:rPr lang="en-US" sz="2400" b="1" dirty="0" err="1">
                <a:latin typeface="Nunito" panose="020B0604020202020204" charset="0"/>
                <a:ea typeface="Maven Pro"/>
                <a:cs typeface="Maven Pro"/>
                <a:sym typeface="Maven Pro"/>
              </a:rPr>
              <a:t>Jeho</a:t>
            </a:r>
            <a:r>
              <a:rPr lang="en-US" sz="2400" b="1" dirty="0">
                <a:latin typeface="Nunito" panose="020B0604020202020204" charset="0"/>
                <a:ea typeface="Maven Pro"/>
                <a:cs typeface="Maven Pro"/>
                <a:sym typeface="Maven Pro"/>
              </a:rPr>
              <a:t> Park and Samuel Lee</a:t>
            </a:r>
            <a:endParaRPr sz="2400" b="0" i="0" u="none" strike="noStrike" cap="none" dirty="0">
              <a:solidFill>
                <a:schemeClr val="lt1"/>
              </a:solidFill>
              <a:latin typeface="Nunito" panose="020B0604020202020204" charset="0"/>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1</a:t>
            </a:fld>
            <a:endParaRPr lang="en" dirty="0">
              <a:latin typeface="Maven Pro" pitchFamily="2" charset="77"/>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D5B15E4-AC4C-F745-BCF9-1F632845C2E4}"/>
              </a:ext>
            </a:extLst>
          </p:cNvPr>
          <p:cNvGraphicFramePr>
            <a:graphicFrameLocks noChangeAspect="1"/>
          </p:cNvGraphicFramePr>
          <p:nvPr>
            <p:custDataLst>
              <p:tags r:id="rId2"/>
            </p:custDataLst>
            <p:extLst>
              <p:ext uri="{D42A27DB-BD31-4B8C-83A1-F6EECF244321}">
                <p14:modId xmlns:p14="http://schemas.microsoft.com/office/powerpoint/2010/main" val="300025394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254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87" name="Google Shape;87;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What can you do with Tableau?</a:t>
            </a:r>
            <a:endParaRPr sz="2400" b="1" i="0" u="none" strike="noStrike" cap="none" dirty="0">
              <a:solidFill>
                <a:schemeClr val="tx1"/>
              </a:solidFill>
              <a:latin typeface="Maven Pro"/>
              <a:ea typeface="Maven Pro"/>
              <a:cs typeface="Maven Pro"/>
              <a:sym typeface="Maven Pro"/>
            </a:endParaRPr>
          </a:p>
        </p:txBody>
      </p:sp>
      <p:sp>
        <p:nvSpPr>
          <p:cNvPr id="88" name="Google Shape;88;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600"/>
              </a:spcBef>
              <a:spcAft>
                <a:spcPts val="1600"/>
              </a:spcAft>
              <a:buClr>
                <a:schemeClr val="dk2"/>
              </a:buClr>
              <a:buSzPts val="1300"/>
              <a:buFont typeface="Nunito"/>
              <a:buNone/>
            </a:pPr>
            <a:r>
              <a:rPr lang="en-US" sz="2000" b="0" i="0" u="none" strike="noStrike" cap="none" dirty="0">
                <a:solidFill>
                  <a:schemeClr val="dk2"/>
                </a:solidFill>
                <a:latin typeface="Nunito"/>
                <a:ea typeface="Nunito"/>
                <a:cs typeface="Nunito"/>
                <a:sym typeface="Nunito"/>
                <a:hlinkClick r:id="rId7"/>
              </a:rPr>
              <a:t>https://public.tableau.com/en-us/s/gallery/analyzing-ums?gallery=votd</a:t>
            </a:r>
            <a:endParaRPr sz="20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10</a:t>
            </a:fld>
            <a:endParaRPr lang="en" dirty="0">
              <a:latin typeface="Maven Pro" pitchFamily="2" charset="77"/>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E0271604-637F-7B4F-B6EA-0B43D19002A2}"/>
              </a:ext>
            </a:extLst>
          </p:cNvPr>
          <p:cNvGraphicFramePr>
            <a:graphicFrameLocks noChangeAspect="1"/>
          </p:cNvGraphicFramePr>
          <p:nvPr>
            <p:custDataLst>
              <p:tags r:id="rId2"/>
            </p:custDataLst>
            <p:extLst>
              <p:ext uri="{D42A27DB-BD31-4B8C-83A1-F6EECF244321}">
                <p14:modId xmlns:p14="http://schemas.microsoft.com/office/powerpoint/2010/main" val="3244526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356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93" name="Google Shape;93;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Installing Tableau</a:t>
            </a:r>
            <a:endParaRPr sz="2400" b="1" i="0" u="none" strike="noStrike" cap="none" dirty="0">
              <a:solidFill>
                <a:schemeClr val="tx1"/>
              </a:solidFill>
              <a:latin typeface="Maven Pro"/>
              <a:ea typeface="Maven Pro"/>
              <a:cs typeface="Maven Pro"/>
              <a:sym typeface="Maven Pro"/>
            </a:endParaRPr>
          </a:p>
        </p:txBody>
      </p:sp>
      <p:sp>
        <p:nvSpPr>
          <p:cNvPr id="94" name="Google Shape;94;p19"/>
          <p:cNvSpPr txBox="1">
            <a:spLocks noGrp="1"/>
          </p:cNvSpPr>
          <p:nvPr>
            <p:ph type="body" idx="1"/>
          </p:nvPr>
        </p:nvSpPr>
        <p:spPr>
          <a:xfrm>
            <a:off x="550475" y="1509450"/>
            <a:ext cx="8100000" cy="32055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2400" b="0" i="0" u="none" strike="noStrike" cap="none" dirty="0">
                <a:solidFill>
                  <a:schemeClr val="dk2"/>
                </a:solidFill>
                <a:latin typeface="Nunito"/>
                <a:ea typeface="Nunito"/>
                <a:cs typeface="Nunito"/>
                <a:sym typeface="Nunito"/>
              </a:rPr>
              <a:t>Install the free trial of Tableau here:</a:t>
            </a:r>
            <a:endParaRPr sz="24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2400" b="0" i="0" u="sng" strike="noStrike" cap="none" dirty="0">
                <a:solidFill>
                  <a:schemeClr val="hlink"/>
                </a:solidFill>
                <a:latin typeface="Nunito"/>
                <a:ea typeface="Nunito"/>
                <a:cs typeface="Nunito"/>
                <a:sym typeface="Nunito"/>
                <a:hlinkClick r:id="rId7"/>
              </a:rPr>
              <a:t>https://www.tableau.com/products/trial</a:t>
            </a:r>
            <a:endParaRPr sz="2400" b="0" i="0" u="none" strike="noStrike" cap="none" dirty="0">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2400" b="0" i="0" u="none" strike="noStrike" cap="none" dirty="0">
                <a:solidFill>
                  <a:schemeClr val="dk2"/>
                </a:solidFill>
                <a:latin typeface="Nunito"/>
                <a:ea typeface="Nunito"/>
                <a:cs typeface="Nunito"/>
                <a:sym typeface="Nunito"/>
              </a:rPr>
              <a:t>To continue using Tableau after the trial students and instructors can apply for a free license here:</a:t>
            </a:r>
            <a:endParaRPr sz="24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2400" b="0" i="0" u="sng" strike="noStrike" cap="none" dirty="0">
                <a:solidFill>
                  <a:schemeClr val="hlink"/>
                </a:solidFill>
                <a:latin typeface="Nunito"/>
                <a:ea typeface="Nunito"/>
                <a:cs typeface="Nunito"/>
                <a:sym typeface="Nunito"/>
                <a:hlinkClick r:id="rId8"/>
              </a:rPr>
              <a:t>https://www.tableau.com/academic</a:t>
            </a:r>
            <a:endParaRPr sz="2400" b="0" i="0" u="none" strike="noStrike" cap="none" dirty="0">
              <a:solidFill>
                <a:schemeClr val="dk2"/>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8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11</a:t>
            </a:fld>
            <a:endParaRPr lang="en" dirty="0">
              <a:latin typeface="Maven Pro" pitchFamily="2" charset="77"/>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307A4D82-C405-EE4A-8322-8BB58064E2E0}"/>
              </a:ext>
            </a:extLst>
          </p:cNvPr>
          <p:cNvGraphicFramePr>
            <a:graphicFrameLocks noChangeAspect="1"/>
          </p:cNvGraphicFramePr>
          <p:nvPr>
            <p:custDataLst>
              <p:tags r:id="rId2"/>
            </p:custDataLst>
            <p:extLst>
              <p:ext uri="{D42A27DB-BD31-4B8C-83A1-F6EECF244321}">
                <p14:modId xmlns:p14="http://schemas.microsoft.com/office/powerpoint/2010/main" val="387853321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062"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0"/>
            <a:ext cx="8520600" cy="572700"/>
          </a:xfrm>
        </p:spPr>
        <p:txBody>
          <a:bodyPr vert="horz"/>
          <a:lstStyle/>
          <a:p>
            <a:r>
              <a:rPr lang="en-US" sz="2400" b="1" dirty="0">
                <a:latin typeface="Maven Pro" pitchFamily="2" charset="77"/>
              </a:rPr>
              <a:t>Tableau Desktop Workspace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12</a:t>
            </a:fld>
            <a:endParaRPr lang="en" dirty="0">
              <a:latin typeface="Maven Pro" pitchFamily="2" charset="77"/>
            </a:endParaRPr>
          </a:p>
        </p:txBody>
      </p:sp>
      <p:grpSp>
        <p:nvGrpSpPr>
          <p:cNvPr id="34" name="Group 33">
            <a:extLst>
              <a:ext uri="{FF2B5EF4-FFF2-40B4-BE49-F238E27FC236}">
                <a16:creationId xmlns:a16="http://schemas.microsoft.com/office/drawing/2014/main" id="{8AE8BC4D-BC0B-5C4C-B7D1-785034CBCFF0}"/>
              </a:ext>
            </a:extLst>
          </p:cNvPr>
          <p:cNvGrpSpPr/>
          <p:nvPr/>
        </p:nvGrpSpPr>
        <p:grpSpPr>
          <a:xfrm>
            <a:off x="873611" y="508996"/>
            <a:ext cx="7396777" cy="4486776"/>
            <a:chOff x="824856" y="1586931"/>
            <a:chExt cx="7396777" cy="4486776"/>
          </a:xfrm>
        </p:grpSpPr>
        <p:grpSp>
          <p:nvGrpSpPr>
            <p:cNvPr id="31" name="Group 30">
              <a:extLst>
                <a:ext uri="{FF2B5EF4-FFF2-40B4-BE49-F238E27FC236}">
                  <a16:creationId xmlns:a16="http://schemas.microsoft.com/office/drawing/2014/main" id="{2A6291EF-6140-F044-8A65-3DDC135B4386}"/>
                </a:ext>
              </a:extLst>
            </p:cNvPr>
            <p:cNvGrpSpPr/>
            <p:nvPr/>
          </p:nvGrpSpPr>
          <p:grpSpPr>
            <a:xfrm>
              <a:off x="824856" y="1586931"/>
              <a:ext cx="7396777" cy="4486776"/>
              <a:chOff x="824856" y="1586931"/>
              <a:chExt cx="7396777" cy="4486776"/>
            </a:xfrm>
          </p:grpSpPr>
          <p:grpSp>
            <p:nvGrpSpPr>
              <p:cNvPr id="16" name="Group 15">
                <a:extLst>
                  <a:ext uri="{FF2B5EF4-FFF2-40B4-BE49-F238E27FC236}">
                    <a16:creationId xmlns:a16="http://schemas.microsoft.com/office/drawing/2014/main" id="{6769F14E-4992-B84F-A5A0-A57C9B96D807}"/>
                  </a:ext>
                </a:extLst>
              </p:cNvPr>
              <p:cNvGrpSpPr/>
              <p:nvPr/>
            </p:nvGrpSpPr>
            <p:grpSpPr>
              <a:xfrm>
                <a:off x="824856" y="1586931"/>
                <a:ext cx="7396777" cy="4486776"/>
                <a:chOff x="-937490" y="2177850"/>
                <a:chExt cx="9958648" cy="6224155"/>
              </a:xfrm>
            </p:grpSpPr>
            <p:grpSp>
              <p:nvGrpSpPr>
                <p:cNvPr id="13" name="Group 12">
                  <a:extLst>
                    <a:ext uri="{FF2B5EF4-FFF2-40B4-BE49-F238E27FC236}">
                      <a16:creationId xmlns:a16="http://schemas.microsoft.com/office/drawing/2014/main" id="{2F2414BD-CC2C-0740-BB1C-CAE5A57CD20E}"/>
                    </a:ext>
                  </a:extLst>
                </p:cNvPr>
                <p:cNvGrpSpPr/>
                <p:nvPr/>
              </p:nvGrpSpPr>
              <p:grpSpPr>
                <a:xfrm>
                  <a:off x="-937490" y="2177850"/>
                  <a:ext cx="9958648" cy="6224155"/>
                  <a:chOff x="-937490" y="2177850"/>
                  <a:chExt cx="9958648" cy="6224155"/>
                </a:xfrm>
              </p:grpSpPr>
              <p:grpSp>
                <p:nvGrpSpPr>
                  <p:cNvPr id="10" name="Group 9">
                    <a:extLst>
                      <a:ext uri="{FF2B5EF4-FFF2-40B4-BE49-F238E27FC236}">
                        <a16:creationId xmlns:a16="http://schemas.microsoft.com/office/drawing/2014/main" id="{7791E1BF-5100-6148-98A1-BA52D3EE5EC4}"/>
                      </a:ext>
                    </a:extLst>
                  </p:cNvPr>
                  <p:cNvGrpSpPr/>
                  <p:nvPr/>
                </p:nvGrpSpPr>
                <p:grpSpPr>
                  <a:xfrm>
                    <a:off x="-937490" y="2177850"/>
                    <a:ext cx="9958648" cy="6224155"/>
                    <a:chOff x="-937490" y="2177850"/>
                    <a:chExt cx="9958648" cy="6224155"/>
                  </a:xfrm>
                </p:grpSpPr>
                <p:pic>
                  <p:nvPicPr>
                    <p:cNvPr id="5" name="Picture 4" descr="Graphical user interface, application, Word&#10;&#10;Description automatically generated">
                      <a:extLst>
                        <a:ext uri="{FF2B5EF4-FFF2-40B4-BE49-F238E27FC236}">
                          <a16:creationId xmlns:a16="http://schemas.microsoft.com/office/drawing/2014/main" id="{554DE814-E1B2-9F49-9954-D9F0ACDDF0B5}"/>
                        </a:ext>
                      </a:extLst>
                    </p:cNvPr>
                    <p:cNvPicPr>
                      <a:picLocks noChangeAspect="1"/>
                    </p:cNvPicPr>
                    <p:nvPr/>
                  </p:nvPicPr>
                  <p:blipFill>
                    <a:blip r:embed="rId7"/>
                    <a:stretch>
                      <a:fillRect/>
                    </a:stretch>
                  </p:blipFill>
                  <p:spPr>
                    <a:xfrm>
                      <a:off x="-937490" y="2177850"/>
                      <a:ext cx="9958648" cy="6224155"/>
                    </a:xfrm>
                    <a:prstGeom prst="rect">
                      <a:avLst/>
                    </a:prstGeom>
                  </p:spPr>
                </p:pic>
                <p:pic>
                  <p:nvPicPr>
                    <p:cNvPr id="7" name="Picture 6">
                      <a:extLst>
                        <a:ext uri="{FF2B5EF4-FFF2-40B4-BE49-F238E27FC236}">
                          <a16:creationId xmlns:a16="http://schemas.microsoft.com/office/drawing/2014/main" id="{A19B6FC2-3F81-C94C-B66C-B1E592BD8666}"/>
                        </a:ext>
                      </a:extLst>
                    </p:cNvPr>
                    <p:cNvPicPr>
                      <a:picLocks noChangeAspect="1"/>
                    </p:cNvPicPr>
                    <p:nvPr/>
                  </p:nvPicPr>
                  <p:blipFill>
                    <a:blip r:embed="rId8"/>
                    <a:stretch>
                      <a:fillRect/>
                    </a:stretch>
                  </p:blipFill>
                  <p:spPr>
                    <a:xfrm>
                      <a:off x="4497301" y="2186164"/>
                      <a:ext cx="74699" cy="136050"/>
                    </a:xfrm>
                    <a:prstGeom prst="rect">
                      <a:avLst/>
                    </a:prstGeom>
                  </p:spPr>
                </p:pic>
                <p:pic>
                  <p:nvPicPr>
                    <p:cNvPr id="9" name="Picture 8">
                      <a:extLst>
                        <a:ext uri="{FF2B5EF4-FFF2-40B4-BE49-F238E27FC236}">
                          <a16:creationId xmlns:a16="http://schemas.microsoft.com/office/drawing/2014/main" id="{95FA3770-9056-CF48-BD83-6D616A279CD1}"/>
                        </a:ext>
                      </a:extLst>
                    </p:cNvPr>
                    <p:cNvPicPr>
                      <a:picLocks noChangeAspect="1"/>
                    </p:cNvPicPr>
                    <p:nvPr/>
                  </p:nvPicPr>
                  <p:blipFill>
                    <a:blip r:embed="rId9"/>
                    <a:stretch>
                      <a:fillRect/>
                    </a:stretch>
                  </p:blipFill>
                  <p:spPr>
                    <a:xfrm>
                      <a:off x="4497301" y="2191257"/>
                      <a:ext cx="1020785" cy="130957"/>
                    </a:xfrm>
                    <a:prstGeom prst="rect">
                      <a:avLst/>
                    </a:prstGeom>
                  </p:spPr>
                </p:pic>
              </p:grpSp>
              <p:pic>
                <p:nvPicPr>
                  <p:cNvPr id="12" name="Picture 11">
                    <a:extLst>
                      <a:ext uri="{FF2B5EF4-FFF2-40B4-BE49-F238E27FC236}">
                        <a16:creationId xmlns:a16="http://schemas.microsoft.com/office/drawing/2014/main" id="{93120A04-DC25-C444-9EA9-10220448862F}"/>
                      </a:ext>
                    </a:extLst>
                  </p:cNvPr>
                  <p:cNvPicPr>
                    <a:picLocks noChangeAspect="1"/>
                  </p:cNvPicPr>
                  <p:nvPr/>
                </p:nvPicPr>
                <p:blipFill>
                  <a:blip r:embed="rId10"/>
                  <a:stretch>
                    <a:fillRect/>
                  </a:stretch>
                </p:blipFill>
                <p:spPr>
                  <a:xfrm>
                    <a:off x="5541627" y="2186164"/>
                    <a:ext cx="727898" cy="130957"/>
                  </a:xfrm>
                  <a:prstGeom prst="rect">
                    <a:avLst/>
                  </a:prstGeom>
                </p:spPr>
              </p:pic>
            </p:grpSp>
            <p:pic>
              <p:nvPicPr>
                <p:cNvPr id="15" name="Picture 14">
                  <a:extLst>
                    <a:ext uri="{FF2B5EF4-FFF2-40B4-BE49-F238E27FC236}">
                      <a16:creationId xmlns:a16="http://schemas.microsoft.com/office/drawing/2014/main" id="{227097A4-274F-994A-9895-ADD1348C6C4F}"/>
                    </a:ext>
                  </a:extLst>
                </p:cNvPr>
                <p:cNvPicPr>
                  <a:picLocks noChangeAspect="1"/>
                </p:cNvPicPr>
                <p:nvPr/>
              </p:nvPicPr>
              <p:blipFill>
                <a:blip r:embed="rId11"/>
                <a:stretch>
                  <a:fillRect/>
                </a:stretch>
              </p:blipFill>
              <p:spPr>
                <a:xfrm>
                  <a:off x="6197098" y="2186164"/>
                  <a:ext cx="2734146" cy="130957"/>
                </a:xfrm>
                <a:prstGeom prst="rect">
                  <a:avLst/>
                </a:prstGeom>
              </p:spPr>
            </p:pic>
          </p:grpSp>
          <p:cxnSp>
            <p:nvCxnSpPr>
              <p:cNvPr id="26" name="Straight Arrow Connector 25">
                <a:extLst>
                  <a:ext uri="{FF2B5EF4-FFF2-40B4-BE49-F238E27FC236}">
                    <a16:creationId xmlns:a16="http://schemas.microsoft.com/office/drawing/2014/main" id="{BC609845-87F3-044A-8AF4-23919B9AA03D}"/>
                  </a:ext>
                </a:extLst>
              </p:cNvPr>
              <p:cNvCxnSpPr>
                <a:cxnSpLocks/>
                <a:endCxn id="30" idx="1"/>
              </p:cNvCxnSpPr>
              <p:nvPr/>
            </p:nvCxnSpPr>
            <p:spPr>
              <a:xfrm>
                <a:off x="4895357" y="1649923"/>
                <a:ext cx="599958" cy="14409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0ABE00-96FD-F140-967C-A0E0F62880C6}"/>
                  </a:ext>
                </a:extLst>
              </p:cNvPr>
              <p:cNvSpPr txBox="1"/>
              <p:nvPr/>
            </p:nvSpPr>
            <p:spPr>
              <a:xfrm>
                <a:off x="5495315" y="1640125"/>
                <a:ext cx="1000595" cy="307777"/>
              </a:xfrm>
              <a:prstGeom prst="rect">
                <a:avLst/>
              </a:prstGeom>
              <a:noFill/>
            </p:spPr>
            <p:txBody>
              <a:bodyPr wrap="none" rtlCol="0">
                <a:spAutoFit/>
              </a:bodyPr>
              <a:lstStyle/>
              <a:p>
                <a:r>
                  <a:rPr lang="en-US" b="1" dirty="0">
                    <a:solidFill>
                      <a:srgbClr val="00A985"/>
                    </a:solidFill>
                  </a:rPr>
                  <a:t>Menu Bar</a:t>
                </a:r>
              </a:p>
            </p:txBody>
          </p:sp>
          <p:cxnSp>
            <p:nvCxnSpPr>
              <p:cNvPr id="37" name="Straight Arrow Connector 36">
                <a:extLst>
                  <a:ext uri="{FF2B5EF4-FFF2-40B4-BE49-F238E27FC236}">
                    <a16:creationId xmlns:a16="http://schemas.microsoft.com/office/drawing/2014/main" id="{5BF4AA38-77CC-4A4E-A088-C24A9CE0CE3B}"/>
                  </a:ext>
                </a:extLst>
              </p:cNvPr>
              <p:cNvCxnSpPr>
                <a:cxnSpLocks/>
              </p:cNvCxnSpPr>
              <p:nvPr/>
            </p:nvCxnSpPr>
            <p:spPr>
              <a:xfrm>
                <a:off x="5537857" y="1977468"/>
                <a:ext cx="586208" cy="265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998B21BC-EF5F-E449-8E86-77717A2647E5}"/>
                  </a:ext>
                </a:extLst>
              </p:cNvPr>
              <p:cNvSpPr txBox="1"/>
              <p:nvPr/>
            </p:nvSpPr>
            <p:spPr>
              <a:xfrm>
                <a:off x="6124065" y="1817937"/>
                <a:ext cx="1257075" cy="307777"/>
              </a:xfrm>
              <a:prstGeom prst="rect">
                <a:avLst/>
              </a:prstGeom>
              <a:noFill/>
            </p:spPr>
            <p:txBody>
              <a:bodyPr wrap="none" rtlCol="0">
                <a:spAutoFit/>
              </a:bodyPr>
              <a:lstStyle/>
              <a:p>
                <a:r>
                  <a:rPr lang="en-US" b="1" dirty="0">
                    <a:solidFill>
                      <a:srgbClr val="00A985"/>
                    </a:solidFill>
                  </a:rPr>
                  <a:t>Toolbar Icon</a:t>
                </a:r>
              </a:p>
            </p:txBody>
          </p:sp>
          <p:cxnSp>
            <p:nvCxnSpPr>
              <p:cNvPr id="46" name="Straight Arrow Connector 45">
                <a:extLst>
                  <a:ext uri="{FF2B5EF4-FFF2-40B4-BE49-F238E27FC236}">
                    <a16:creationId xmlns:a16="http://schemas.microsoft.com/office/drawing/2014/main" id="{C201DA98-B960-6E44-A4BD-233AB4E47E61}"/>
                  </a:ext>
                </a:extLst>
              </p:cNvPr>
              <p:cNvCxnSpPr>
                <a:cxnSpLocks/>
              </p:cNvCxnSpPr>
              <p:nvPr/>
            </p:nvCxnSpPr>
            <p:spPr>
              <a:xfrm>
                <a:off x="1948144" y="2713088"/>
                <a:ext cx="136552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952AB4A1-6346-344B-993D-604C08EA7B34}"/>
                  </a:ext>
                </a:extLst>
              </p:cNvPr>
              <p:cNvSpPr txBox="1"/>
              <p:nvPr/>
            </p:nvSpPr>
            <p:spPr>
              <a:xfrm>
                <a:off x="3313673" y="2569548"/>
                <a:ext cx="2194832" cy="307777"/>
              </a:xfrm>
              <a:prstGeom prst="rect">
                <a:avLst/>
              </a:prstGeom>
              <a:noFill/>
            </p:spPr>
            <p:txBody>
              <a:bodyPr wrap="none" rtlCol="0">
                <a:spAutoFit/>
              </a:bodyPr>
              <a:lstStyle/>
              <a:p>
                <a:r>
                  <a:rPr lang="en-US" b="1" dirty="0">
                    <a:solidFill>
                      <a:srgbClr val="00A985"/>
                    </a:solidFill>
                  </a:rPr>
                  <a:t>Dimension &amp; Sets Shelf</a:t>
                </a:r>
              </a:p>
            </p:txBody>
          </p:sp>
          <p:cxnSp>
            <p:nvCxnSpPr>
              <p:cNvPr id="50" name="Straight Arrow Connector 49">
                <a:extLst>
                  <a:ext uri="{FF2B5EF4-FFF2-40B4-BE49-F238E27FC236}">
                    <a16:creationId xmlns:a16="http://schemas.microsoft.com/office/drawing/2014/main" id="{FCC9D8D0-9F46-E14C-ABBE-77C63BA3249E}"/>
                  </a:ext>
                </a:extLst>
              </p:cNvPr>
              <p:cNvCxnSpPr>
                <a:cxnSpLocks/>
              </p:cNvCxnSpPr>
              <p:nvPr/>
            </p:nvCxnSpPr>
            <p:spPr>
              <a:xfrm>
                <a:off x="2905266" y="3249352"/>
                <a:ext cx="408407"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3EF21071-BF2C-9C4C-BB1D-9E5504A09590}"/>
                  </a:ext>
                </a:extLst>
              </p:cNvPr>
              <p:cNvSpPr txBox="1"/>
              <p:nvPr/>
            </p:nvSpPr>
            <p:spPr>
              <a:xfrm>
                <a:off x="3313673" y="3110852"/>
                <a:ext cx="1160895" cy="307777"/>
              </a:xfrm>
              <a:prstGeom prst="rect">
                <a:avLst/>
              </a:prstGeom>
              <a:noFill/>
            </p:spPr>
            <p:txBody>
              <a:bodyPr wrap="none" rtlCol="0">
                <a:spAutoFit/>
              </a:bodyPr>
              <a:lstStyle/>
              <a:p>
                <a:r>
                  <a:rPr lang="en-US" b="1" dirty="0">
                    <a:solidFill>
                      <a:srgbClr val="00A985"/>
                    </a:solidFill>
                  </a:rPr>
                  <a:t>Marks Card</a:t>
                </a:r>
              </a:p>
            </p:txBody>
          </p:sp>
          <p:cxnSp>
            <p:nvCxnSpPr>
              <p:cNvPr id="54" name="Straight Arrow Connector 53">
                <a:extLst>
                  <a:ext uri="{FF2B5EF4-FFF2-40B4-BE49-F238E27FC236}">
                    <a16:creationId xmlns:a16="http://schemas.microsoft.com/office/drawing/2014/main" id="{EE4A80D9-8E52-EF4B-BBCB-2C624387B3F7}"/>
                  </a:ext>
                </a:extLst>
              </p:cNvPr>
              <p:cNvCxnSpPr>
                <a:cxnSpLocks/>
              </p:cNvCxnSpPr>
              <p:nvPr/>
            </p:nvCxnSpPr>
            <p:spPr>
              <a:xfrm>
                <a:off x="1948144" y="4603764"/>
                <a:ext cx="136552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A783661F-2141-9F48-BEC1-646394FB80F2}"/>
                  </a:ext>
                </a:extLst>
              </p:cNvPr>
              <p:cNvSpPr txBox="1"/>
              <p:nvPr/>
            </p:nvSpPr>
            <p:spPr>
              <a:xfrm>
                <a:off x="3313673" y="4464929"/>
                <a:ext cx="1398140" cy="307777"/>
              </a:xfrm>
              <a:prstGeom prst="rect">
                <a:avLst/>
              </a:prstGeom>
              <a:noFill/>
            </p:spPr>
            <p:txBody>
              <a:bodyPr wrap="none" rtlCol="0">
                <a:spAutoFit/>
              </a:bodyPr>
              <a:lstStyle/>
              <a:p>
                <a:r>
                  <a:rPr lang="en-US" b="1" dirty="0">
                    <a:solidFill>
                      <a:srgbClr val="00A985"/>
                    </a:solidFill>
                  </a:rPr>
                  <a:t>Measure Shelf</a:t>
                </a:r>
              </a:p>
            </p:txBody>
          </p:sp>
          <p:cxnSp>
            <p:nvCxnSpPr>
              <p:cNvPr id="56" name="Straight Arrow Connector 55">
                <a:extLst>
                  <a:ext uri="{FF2B5EF4-FFF2-40B4-BE49-F238E27FC236}">
                    <a16:creationId xmlns:a16="http://schemas.microsoft.com/office/drawing/2014/main" id="{62F65144-69B8-A142-9E2C-D83813F084B7}"/>
                  </a:ext>
                </a:extLst>
              </p:cNvPr>
              <p:cNvCxnSpPr>
                <a:cxnSpLocks/>
              </p:cNvCxnSpPr>
              <p:nvPr/>
            </p:nvCxnSpPr>
            <p:spPr>
              <a:xfrm>
                <a:off x="1948144" y="5656754"/>
                <a:ext cx="136552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086A39CB-0F6D-3A4B-BCAD-782010E476CA}"/>
                  </a:ext>
                </a:extLst>
              </p:cNvPr>
              <p:cNvSpPr txBox="1"/>
              <p:nvPr/>
            </p:nvSpPr>
            <p:spPr>
              <a:xfrm>
                <a:off x="3313673" y="5502865"/>
                <a:ext cx="1649811" cy="307777"/>
              </a:xfrm>
              <a:prstGeom prst="rect">
                <a:avLst/>
              </a:prstGeom>
              <a:noFill/>
            </p:spPr>
            <p:txBody>
              <a:bodyPr wrap="none" rtlCol="0">
                <a:spAutoFit/>
              </a:bodyPr>
              <a:lstStyle/>
              <a:p>
                <a:r>
                  <a:rPr lang="en-US" b="1" dirty="0">
                    <a:solidFill>
                      <a:srgbClr val="00A985"/>
                    </a:solidFill>
                  </a:rPr>
                  <a:t>Parameters Shelf</a:t>
                </a:r>
              </a:p>
            </p:txBody>
          </p:sp>
        </p:grpSp>
        <p:sp>
          <p:nvSpPr>
            <p:cNvPr id="33" name="Rectangle 32">
              <a:extLst>
                <a:ext uri="{FF2B5EF4-FFF2-40B4-BE49-F238E27FC236}">
                  <a16:creationId xmlns:a16="http://schemas.microsoft.com/office/drawing/2014/main" id="{3F0C8F98-EF80-284F-91AF-807D92E621BF}"/>
                </a:ext>
              </a:extLst>
            </p:cNvPr>
            <p:cNvSpPr/>
            <p:nvPr/>
          </p:nvSpPr>
          <p:spPr>
            <a:xfrm>
              <a:off x="1086280" y="1592924"/>
              <a:ext cx="3775262" cy="121350"/>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0D8EA86-62AA-E54B-BEBA-36F45DCD5CB2}"/>
                </a:ext>
              </a:extLst>
            </p:cNvPr>
            <p:cNvSpPr/>
            <p:nvPr/>
          </p:nvSpPr>
          <p:spPr>
            <a:xfrm>
              <a:off x="824857" y="1856448"/>
              <a:ext cx="4670458" cy="206107"/>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335E5C2A-93C6-CC46-948C-3F68AA8BF76F}"/>
                </a:ext>
              </a:extLst>
            </p:cNvPr>
            <p:cNvSpPr/>
            <p:nvPr/>
          </p:nvSpPr>
          <p:spPr>
            <a:xfrm>
              <a:off x="824857" y="2645421"/>
              <a:ext cx="1083127" cy="1670671"/>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9D65BF6-8E28-7A40-902E-D5240594DE2B}"/>
                </a:ext>
              </a:extLst>
            </p:cNvPr>
            <p:cNvSpPr/>
            <p:nvPr/>
          </p:nvSpPr>
          <p:spPr>
            <a:xfrm>
              <a:off x="824857" y="4340963"/>
              <a:ext cx="1083127" cy="635148"/>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A147AEEC-8FA7-F24F-8FD8-F871794DC594}"/>
                </a:ext>
              </a:extLst>
            </p:cNvPr>
            <p:cNvSpPr/>
            <p:nvPr/>
          </p:nvSpPr>
          <p:spPr>
            <a:xfrm>
              <a:off x="824857" y="5498624"/>
              <a:ext cx="1083127" cy="316260"/>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D60C43D6-51D2-1349-8944-8153D9D18DC4}"/>
                </a:ext>
              </a:extLst>
            </p:cNvPr>
            <p:cNvSpPr/>
            <p:nvPr/>
          </p:nvSpPr>
          <p:spPr>
            <a:xfrm>
              <a:off x="2028015" y="2789800"/>
              <a:ext cx="825022" cy="1072529"/>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84082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F39DC5B9-182C-C648-B98D-B8DFD0A66321}"/>
              </a:ext>
            </a:extLst>
          </p:cNvPr>
          <p:cNvGraphicFramePr>
            <a:graphicFrameLocks noChangeAspect="1"/>
          </p:cNvGraphicFramePr>
          <p:nvPr>
            <p:custDataLst>
              <p:tags r:id="rId2"/>
            </p:custDataLst>
            <p:extLst>
              <p:ext uri="{D42A27DB-BD31-4B8C-83A1-F6EECF244321}">
                <p14:modId xmlns:p14="http://schemas.microsoft.com/office/powerpoint/2010/main" val="33190950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458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1925"/>
            <a:ext cx="8520600" cy="572700"/>
          </a:xfrm>
        </p:spPr>
        <p:txBody>
          <a:bodyPr vert="horz"/>
          <a:lstStyle/>
          <a:p>
            <a:r>
              <a:rPr lang="en-US" sz="2400" b="1" dirty="0">
                <a:latin typeface="Maven Pro" pitchFamily="2" charset="77"/>
              </a:rPr>
              <a:t>Tableau Desktop Workspace Cont’d	</a:t>
            </a:r>
          </a:p>
        </p:txBody>
      </p:sp>
      <p:sp>
        <p:nvSpPr>
          <p:cNvPr id="3" name="Text Placeholder 2"/>
          <p:cNvSpPr>
            <a:spLocks noGrp="1"/>
          </p:cNvSpPr>
          <p:nvPr>
            <p:ph type="body" idx="1"/>
          </p:nvPr>
        </p:nvSpPr>
        <p:spPr>
          <a:xfrm>
            <a:off x="302647" y="491571"/>
            <a:ext cx="8520600" cy="4650003"/>
          </a:xfrm>
        </p:spPr>
        <p:txBody>
          <a:bodyPr/>
          <a:lstStyle/>
          <a:p>
            <a:r>
              <a:rPr lang="en-US" sz="1300" b="1" dirty="0">
                <a:latin typeface="Maven Pro" pitchFamily="2" charset="77"/>
              </a:rPr>
              <a:t>Menu Bar: </a:t>
            </a:r>
            <a:r>
              <a:rPr lang="en-US" sz="1300" dirty="0">
                <a:latin typeface="Maven Pro" pitchFamily="2" charset="77"/>
              </a:rPr>
              <a:t>It consists of menu options such as File, Data, Worksheet, Dashboard, Story, Analysis, Map, Format, Server, and Windows. The options in the menu bar include features such as file saving, data source connection, file export, table calculation options, and design features for creating a worksheet, dashboard, and storyboard.</a:t>
            </a:r>
          </a:p>
          <a:p>
            <a:r>
              <a:rPr lang="en-US" sz="1300" b="1" dirty="0">
                <a:latin typeface="Maven Pro" pitchFamily="2" charset="77"/>
              </a:rPr>
              <a:t>Toolbar Icon: </a:t>
            </a:r>
            <a:r>
              <a:rPr lang="en-US" sz="1300" dirty="0">
                <a:latin typeface="Maven Pro" pitchFamily="2" charset="77"/>
              </a:rPr>
              <a:t>Toolbar icon present below the menu bar can be used to edit the workbook using different features such as undo, redo, save, new data source, slideshow and so on.</a:t>
            </a:r>
          </a:p>
          <a:p>
            <a:r>
              <a:rPr lang="en-US" sz="1300" b="1" dirty="0">
                <a:latin typeface="Maven Pro" pitchFamily="2" charset="77"/>
              </a:rPr>
              <a:t>Dimension and Sets Shelf:</a:t>
            </a:r>
            <a:r>
              <a:rPr lang="en-US" sz="1300" dirty="0">
                <a:latin typeface="Maven Pro" pitchFamily="2" charset="77"/>
              </a:rPr>
              <a:t> The dimensions present in the data source can be viewed in the dimension shelf. The user-defined sets can also be viewed in the self, which can be used to edit the existing ones.</a:t>
            </a:r>
          </a:p>
          <a:p>
            <a:r>
              <a:rPr lang="en-US" sz="1300" b="1" dirty="0">
                <a:latin typeface="Maven Pro" pitchFamily="2" charset="77"/>
              </a:rPr>
              <a:t>Measure Shelf:</a:t>
            </a:r>
            <a:r>
              <a:rPr lang="en-US" sz="1300" dirty="0">
                <a:latin typeface="Maven Pro" pitchFamily="2" charset="77"/>
              </a:rPr>
              <a:t> The measures present in the data source can be viewed on the measure shelf.</a:t>
            </a:r>
          </a:p>
          <a:p>
            <a:r>
              <a:rPr lang="en-US" sz="1300" b="1" dirty="0">
                <a:latin typeface="Maven Pro" pitchFamily="2" charset="77"/>
              </a:rPr>
              <a:t>Parameters Shelf:</a:t>
            </a:r>
            <a:r>
              <a:rPr lang="en-US" sz="1300" dirty="0">
                <a:latin typeface="Maven Pro" pitchFamily="2" charset="77"/>
              </a:rPr>
              <a:t> The user-defined parameters can be viewed in the sets and parameter shelf. It can also be used to edit the existing parameters.</a:t>
            </a:r>
          </a:p>
          <a:p>
            <a:r>
              <a:rPr lang="en-US" sz="1300" b="1" dirty="0">
                <a:latin typeface="Maven Pro" pitchFamily="2" charset="77"/>
              </a:rPr>
              <a:t>Page Shelf:</a:t>
            </a:r>
            <a:r>
              <a:rPr lang="en-US" sz="1300" dirty="0">
                <a:latin typeface="Maven Pro" pitchFamily="2" charset="77"/>
              </a:rPr>
              <a:t> Page shelf can be used to view the visualization in video format by keeping the relevant filter on the page shelf.</a:t>
            </a:r>
          </a:p>
          <a:p>
            <a:r>
              <a:rPr lang="en-US" sz="1300" b="1" dirty="0">
                <a:latin typeface="Maven Pro" pitchFamily="2" charset="77"/>
              </a:rPr>
              <a:t>Filter Shelf:</a:t>
            </a:r>
            <a:r>
              <a:rPr lang="en-US" sz="1300" dirty="0">
                <a:latin typeface="Maven Pro" pitchFamily="2" charset="77"/>
              </a:rPr>
              <a:t> The filters that can control the visualization can be placed on the filter shelf, and the required dimensions or measures can be filtered in.</a:t>
            </a:r>
          </a:p>
          <a:p>
            <a:r>
              <a:rPr lang="en-US" sz="1300" b="1" dirty="0">
                <a:latin typeface="Maven Pro" pitchFamily="2" charset="77"/>
              </a:rPr>
              <a:t>Marks Card:</a:t>
            </a:r>
            <a:r>
              <a:rPr lang="en-US" sz="1300" dirty="0">
                <a:latin typeface="Maven Pro" pitchFamily="2" charset="77"/>
              </a:rPr>
              <a:t> Marks card can be used to design the visualization. The data components of the visualization (e.g., color, size, shape, path, label, and tooltip) used in the visualizations can be modified.</a:t>
            </a:r>
          </a:p>
          <a:p>
            <a:r>
              <a:rPr lang="en-US" sz="1300" b="1" dirty="0">
                <a:latin typeface="Maven Pro" pitchFamily="2" charset="77"/>
              </a:rPr>
              <a:t>Worksheet:</a:t>
            </a:r>
            <a:r>
              <a:rPr lang="en-US" sz="1300" dirty="0">
                <a:latin typeface="Maven Pro" pitchFamily="2" charset="77"/>
              </a:rPr>
              <a:t> The worksheet is the place where the actual visualization can be viewed in the workbook. The design and functionalities of the visual can be viewed in the worksheet.</a:t>
            </a:r>
          </a:p>
          <a:p>
            <a:pPr marL="114300" indent="0">
              <a:buNone/>
            </a:pPr>
            <a:endParaRPr lang="en-US" sz="1300" dirty="0"/>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13</a:t>
            </a:fld>
            <a:endParaRPr lang="en" dirty="0">
              <a:latin typeface="Maven Pro" pitchFamily="2" charset="77"/>
            </a:endParaRPr>
          </a:p>
        </p:txBody>
      </p:sp>
    </p:spTree>
    <p:extLst>
      <p:ext uri="{BB962C8B-B14F-4D97-AF65-F5344CB8AC3E}">
        <p14:creationId xmlns:p14="http://schemas.microsoft.com/office/powerpoint/2010/main" val="32674422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85217903-05D6-874D-9B04-F7BBA4E751D4}"/>
              </a:ext>
            </a:extLst>
          </p:cNvPr>
          <p:cNvGraphicFramePr>
            <a:graphicFrameLocks noChangeAspect="1"/>
          </p:cNvGraphicFramePr>
          <p:nvPr>
            <p:custDataLst>
              <p:tags r:id="rId2"/>
            </p:custDataLst>
            <p:extLst>
              <p:ext uri="{D42A27DB-BD31-4B8C-83A1-F6EECF244321}">
                <p14:modId xmlns:p14="http://schemas.microsoft.com/office/powerpoint/2010/main" val="156698294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561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283483"/>
            <a:ext cx="8520600" cy="572700"/>
          </a:xfrm>
        </p:spPr>
        <p:txBody>
          <a:bodyPr vert="horz"/>
          <a:lstStyle/>
          <a:p>
            <a:r>
              <a:rPr lang="en-US" sz="2400" b="1" dirty="0">
                <a:latin typeface="Maven Pro" pitchFamily="2" charset="77"/>
              </a:rPr>
              <a:t>Tableau Navigation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14</a:t>
            </a:fld>
            <a:endParaRPr lang="en" dirty="0">
              <a:latin typeface="Maven Pro" pitchFamily="2" charset="77"/>
            </a:endParaRPr>
          </a:p>
        </p:txBody>
      </p:sp>
      <p:pic>
        <p:nvPicPr>
          <p:cNvPr id="3074" name="Picture 2" descr="https://www.guru99.com/images/tableau/060818_0459_HowtoDownlo1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72000" y="1892064"/>
            <a:ext cx="4199977" cy="19286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29382" y="856183"/>
            <a:ext cx="4303854" cy="4647426"/>
          </a:xfrm>
          <a:prstGeom prst="rect">
            <a:avLst/>
          </a:prstGeom>
          <a:noFill/>
        </p:spPr>
        <p:txBody>
          <a:bodyPr wrap="square" rtlCol="0">
            <a:spAutoFit/>
          </a:bodyPr>
          <a:lstStyle/>
          <a:p>
            <a:r>
              <a:rPr lang="en-US" sz="1600" b="1" dirty="0">
                <a:latin typeface="Calibri" panose="020F0502020204030204" pitchFamily="34" charset="0"/>
                <a:cs typeface="Calibri" panose="020F0502020204030204" pitchFamily="34" charset="0"/>
              </a:rPr>
              <a:t>Current Sheet:</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Current Sheet can be viewed with the name of the sheet. All the sheets, dashboards and story board present in the workbook can be viewed here.</a:t>
            </a:r>
          </a:p>
          <a:p>
            <a:r>
              <a:rPr lang="en-US" sz="1600" b="1" dirty="0">
                <a:latin typeface="Calibri" panose="020F0502020204030204" pitchFamily="34" charset="0"/>
                <a:cs typeface="Calibri" panose="020F0502020204030204" pitchFamily="34" charset="0"/>
              </a:rPr>
              <a:t>New Sheet:</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The new sheet icon present in the tab can be used to create a new worksheet in the Tableau Workbook.</a:t>
            </a:r>
          </a:p>
          <a:p>
            <a:r>
              <a:rPr lang="en-US" sz="1600" b="1" dirty="0">
                <a:latin typeface="Calibri" panose="020F0502020204030204" pitchFamily="34" charset="0"/>
                <a:cs typeface="Calibri" panose="020F0502020204030204" pitchFamily="34" charset="0"/>
              </a:rPr>
              <a:t>New Dashboard:</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The new dashboard icon present in the tab can be used to create a new dashboard in the Tableau Workbook.</a:t>
            </a:r>
          </a:p>
          <a:p>
            <a:r>
              <a:rPr lang="en-US" sz="1600" b="1" dirty="0">
                <a:latin typeface="Calibri" panose="020F0502020204030204" pitchFamily="34" charset="0"/>
                <a:cs typeface="Calibri" panose="020F0502020204030204" pitchFamily="34" charset="0"/>
              </a:rPr>
              <a:t>New Storyboard:</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The new storyboard icon present in the tab can be used to create new storyboard in the Tableau Workbook.</a:t>
            </a:r>
          </a:p>
          <a:p>
            <a:r>
              <a:rPr lang="en-US" dirty="0">
                <a:latin typeface="Calibri" panose="020F0502020204030204" pitchFamily="34" charset="0"/>
                <a:cs typeface="Calibri" panose="020F0502020204030204" pitchFamily="34" charset="0"/>
              </a:rPr>
              <a:t> </a:t>
            </a:r>
          </a:p>
          <a:p>
            <a:endParaRPr lang="en-US" sz="1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91095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153BB06D-2BC3-7C46-AB5F-47416E24D1B7}"/>
              </a:ext>
            </a:extLst>
          </p:cNvPr>
          <p:cNvGraphicFramePr>
            <a:graphicFrameLocks noChangeAspect="1"/>
          </p:cNvGraphicFramePr>
          <p:nvPr>
            <p:custDataLst>
              <p:tags r:id="rId2"/>
            </p:custDataLst>
            <p:extLst>
              <p:ext uri="{D42A27DB-BD31-4B8C-83A1-F6EECF244321}">
                <p14:modId xmlns:p14="http://schemas.microsoft.com/office/powerpoint/2010/main" val="106840944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663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292561"/>
            <a:ext cx="8520600" cy="572700"/>
          </a:xfrm>
        </p:spPr>
        <p:txBody>
          <a:bodyPr/>
          <a:lstStyle/>
          <a:p>
            <a:endParaRPr lang="en-US" sz="2400" b="1" dirty="0">
              <a:latin typeface="Maven Pro" pitchFamily="2" charset="77"/>
            </a:endParaRPr>
          </a:p>
        </p:txBody>
      </p:sp>
      <p:sp>
        <p:nvSpPr>
          <p:cNvPr id="3" name="Text Placeholder 2"/>
          <p:cNvSpPr>
            <a:spLocks noGrp="1"/>
          </p:cNvSpPr>
          <p:nvPr>
            <p:ph type="body" idx="1"/>
          </p:nvPr>
        </p:nvSpPr>
        <p:spPr>
          <a:xfrm>
            <a:off x="311700" y="1246817"/>
            <a:ext cx="8160758" cy="3416400"/>
          </a:xfrm>
        </p:spPr>
        <p:txBody>
          <a:bodyPr/>
          <a:lstStyle/>
          <a:p>
            <a:pPr marL="114300" indent="0">
              <a:buNone/>
            </a:pPr>
            <a:r>
              <a:rPr lang="en-US" sz="2000" u="sng" dirty="0">
                <a:latin typeface="Maven Pro" pitchFamily="2" charset="77"/>
              </a:rPr>
              <a:t>Check point:</a:t>
            </a:r>
            <a:r>
              <a:rPr lang="en-US" sz="2000" dirty="0">
                <a:latin typeface="Maven Pro" pitchFamily="2" charset="77"/>
              </a:rPr>
              <a:t> </a:t>
            </a:r>
          </a:p>
          <a:p>
            <a:pPr marL="114300" indent="0">
              <a:buNone/>
            </a:pPr>
            <a:endParaRPr lang="en-US" sz="2000" dirty="0">
              <a:latin typeface="Maven Pro" pitchFamily="2" charset="77"/>
            </a:endParaRPr>
          </a:p>
          <a:p>
            <a:r>
              <a:rPr lang="en-US" sz="2000" dirty="0">
                <a:latin typeface="Maven Pro" pitchFamily="2" charset="77"/>
              </a:rPr>
              <a:t>Locate Menu bar, Tool bar, Dimensions, Measures, Filter Shelf and Marks Card in the Workspace.</a:t>
            </a:r>
          </a:p>
          <a:p>
            <a:endParaRPr lang="en-US" sz="2000" dirty="0">
              <a:latin typeface="Maven Pro" pitchFamily="2" charset="77"/>
            </a:endParaRPr>
          </a:p>
          <a:p>
            <a:r>
              <a:rPr lang="en-US" sz="2000" dirty="0">
                <a:latin typeface="Maven Pro" pitchFamily="2" charset="77"/>
              </a:rPr>
              <a:t>Know where is Data Source, Current Sheet, New Sheet, New Dashboard and New Story in the Navigation</a:t>
            </a: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15</a:t>
            </a:fld>
            <a:endParaRPr lang="en" dirty="0">
              <a:latin typeface="Maven Pro" pitchFamily="2" charset="77"/>
            </a:endParaRPr>
          </a:p>
        </p:txBody>
      </p:sp>
    </p:spTree>
    <p:extLst>
      <p:ext uri="{BB962C8B-B14F-4D97-AF65-F5344CB8AC3E}">
        <p14:creationId xmlns:p14="http://schemas.microsoft.com/office/powerpoint/2010/main" val="31917808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F71A427C-C847-0C4C-B4EE-9EF9B4B76975}"/>
              </a:ext>
            </a:extLst>
          </p:cNvPr>
          <p:cNvGraphicFramePr>
            <a:graphicFrameLocks noChangeAspect="1"/>
          </p:cNvGraphicFramePr>
          <p:nvPr>
            <p:custDataLst>
              <p:tags r:id="rId2"/>
            </p:custDataLst>
            <p:extLst>
              <p:ext uri="{D42A27DB-BD31-4B8C-83A1-F6EECF244321}">
                <p14:modId xmlns:p14="http://schemas.microsoft.com/office/powerpoint/2010/main" val="368000921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766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0"/>
            <a:ext cx="8520600" cy="572700"/>
          </a:xfrm>
        </p:spPr>
        <p:txBody>
          <a:bodyPr vert="horz"/>
          <a:lstStyle/>
          <a:p>
            <a:r>
              <a:rPr lang="en-US" sz="2400" b="1" dirty="0">
                <a:latin typeface="Maven Pro" pitchFamily="2" charset="77"/>
              </a:rPr>
              <a:t>Tableau Data Connections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16</a:t>
            </a:fld>
            <a:endParaRPr lang="en" dirty="0">
              <a:latin typeface="Maven Pro" pitchFamily="2" charset="77"/>
            </a:endParaRPr>
          </a:p>
        </p:txBody>
      </p:sp>
      <p:pic>
        <p:nvPicPr>
          <p:cNvPr id="4098" name="Picture 2" descr="https://www.guru99.com/images/tableau/060818_0511_TableauConn1.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7691" y="486017"/>
            <a:ext cx="7774767" cy="457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038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C060EFF2-1583-4449-BFA9-596A9165DAC7}"/>
              </a:ext>
            </a:extLst>
          </p:cNvPr>
          <p:cNvGraphicFramePr>
            <a:graphicFrameLocks noChangeAspect="1"/>
          </p:cNvGraphicFramePr>
          <p:nvPr>
            <p:custDataLst>
              <p:tags r:id="rId2"/>
            </p:custDataLst>
            <p:extLst>
              <p:ext uri="{D42A27DB-BD31-4B8C-83A1-F6EECF244321}">
                <p14:modId xmlns:p14="http://schemas.microsoft.com/office/powerpoint/2010/main" val="24447025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868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BD720BB3-FD7E-1F4E-A033-23BE65CDDFAE}"/>
              </a:ext>
            </a:extLst>
          </p:cNvPr>
          <p:cNvSpPr>
            <a:spLocks noGrp="1"/>
          </p:cNvSpPr>
          <p:nvPr>
            <p:ph type="title"/>
          </p:nvPr>
        </p:nvSpPr>
        <p:spPr>
          <a:xfrm>
            <a:off x="311700" y="1925"/>
            <a:ext cx="8520600" cy="572700"/>
          </a:xfrm>
        </p:spPr>
        <p:txBody>
          <a:bodyPr vert="horz"/>
          <a:lstStyle/>
          <a:p>
            <a:r>
              <a:rPr lang="en-US" dirty="0">
                <a:latin typeface="Maven Pro" pitchFamily="2" charset="77"/>
              </a:rPr>
              <a:t>Connect Excel to Tableau</a:t>
            </a:r>
          </a:p>
        </p:txBody>
      </p:sp>
      <p:sp>
        <p:nvSpPr>
          <p:cNvPr id="3" name="Text Placeholder 2">
            <a:extLst>
              <a:ext uri="{FF2B5EF4-FFF2-40B4-BE49-F238E27FC236}">
                <a16:creationId xmlns:a16="http://schemas.microsoft.com/office/drawing/2014/main" id="{F3A1EB66-CB35-8C42-837D-8D3989D468F2}"/>
              </a:ext>
            </a:extLst>
          </p:cNvPr>
          <p:cNvSpPr>
            <a:spLocks noGrp="1"/>
          </p:cNvSpPr>
          <p:nvPr>
            <p:ph type="body" idx="1"/>
          </p:nvPr>
        </p:nvSpPr>
        <p:spPr>
          <a:xfrm>
            <a:off x="311700" y="574625"/>
            <a:ext cx="8520600" cy="3416400"/>
          </a:xfrm>
        </p:spPr>
        <p:txBody>
          <a:bodyPr/>
          <a:lstStyle/>
          <a:p>
            <a:r>
              <a:rPr lang="en-US" dirty="0">
                <a:latin typeface="Maven Pro" pitchFamily="2" charset="77"/>
              </a:rPr>
              <a:t>Click on Microsoft Excel option in the data tab then select “global_superstore_2016.xlxs.”</a:t>
            </a:r>
          </a:p>
          <a:p>
            <a:r>
              <a:rPr lang="en-US" dirty="0">
                <a:latin typeface="Maven Pro" pitchFamily="2" charset="77"/>
              </a:rPr>
              <a:t>Once selected, the sheets in the Excel file will show on the left side of the workspace.</a:t>
            </a:r>
          </a:p>
        </p:txBody>
      </p:sp>
      <p:sp>
        <p:nvSpPr>
          <p:cNvPr id="4" name="Slide Number Placeholder 3">
            <a:extLst>
              <a:ext uri="{FF2B5EF4-FFF2-40B4-BE49-F238E27FC236}">
                <a16:creationId xmlns:a16="http://schemas.microsoft.com/office/drawing/2014/main" id="{07073B5F-7F5E-0743-8C49-36DEF03CDE50}"/>
              </a:ext>
            </a:extLst>
          </p:cNvPr>
          <p:cNvSpPr>
            <a:spLocks noGrp="1"/>
          </p:cNvSpPr>
          <p:nvPr>
            <p:ph type="sldNum" idx="12"/>
          </p:nvPr>
        </p:nvSpPr>
        <p:spPr/>
        <p:txBody>
          <a:bodyPr/>
          <a:lstStyle/>
          <a:p>
            <a:fld id="{00000000-1234-1234-1234-123412341234}" type="slidenum">
              <a:rPr lang="en" smtClean="0">
                <a:latin typeface="Maven Pro" pitchFamily="2" charset="77"/>
              </a:rPr>
              <a:pPr/>
              <a:t>17</a:t>
            </a:fld>
            <a:endParaRPr lang="en" dirty="0">
              <a:latin typeface="Maven Pro" pitchFamily="2" charset="77"/>
            </a:endParaRPr>
          </a:p>
        </p:txBody>
      </p:sp>
      <p:pic>
        <p:nvPicPr>
          <p:cNvPr id="8" name="Picture 7" descr="Graphical user interface, application&#10;&#10;Description automatically generated">
            <a:extLst>
              <a:ext uri="{FF2B5EF4-FFF2-40B4-BE49-F238E27FC236}">
                <a16:creationId xmlns:a16="http://schemas.microsoft.com/office/drawing/2014/main" id="{A11ED35D-390B-5646-8B31-3C4EB6D30903}"/>
              </a:ext>
            </a:extLst>
          </p:cNvPr>
          <p:cNvPicPr>
            <a:picLocks noChangeAspect="1"/>
          </p:cNvPicPr>
          <p:nvPr/>
        </p:nvPicPr>
        <p:blipFill rotWithShape="1">
          <a:blip r:embed="rId7"/>
          <a:srcRect l="1724"/>
          <a:stretch/>
        </p:blipFill>
        <p:spPr>
          <a:xfrm>
            <a:off x="3172522" y="1640417"/>
            <a:ext cx="2992027" cy="3336592"/>
          </a:xfrm>
          <a:prstGeom prst="rect">
            <a:avLst/>
          </a:prstGeom>
        </p:spPr>
      </p:pic>
    </p:spTree>
    <p:extLst>
      <p:ext uri="{BB962C8B-B14F-4D97-AF65-F5344CB8AC3E}">
        <p14:creationId xmlns:p14="http://schemas.microsoft.com/office/powerpoint/2010/main" val="18959271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001A616E-B6F9-C647-BC60-CC79A8463C1A}"/>
              </a:ext>
            </a:extLst>
          </p:cNvPr>
          <p:cNvGraphicFramePr>
            <a:graphicFrameLocks noChangeAspect="1"/>
          </p:cNvGraphicFramePr>
          <p:nvPr>
            <p:custDataLst>
              <p:tags r:id="rId2"/>
            </p:custDataLst>
            <p:extLst>
              <p:ext uri="{D42A27DB-BD31-4B8C-83A1-F6EECF244321}">
                <p14:modId xmlns:p14="http://schemas.microsoft.com/office/powerpoint/2010/main" val="274813987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970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p:txBody>
          <a:bodyPr vert="horz"/>
          <a:lstStyle/>
          <a:p>
            <a:r>
              <a:rPr lang="en-US" dirty="0">
                <a:latin typeface="Maven Pro" pitchFamily="2" charset="77"/>
              </a:rPr>
              <a:t>Data Repo</a:t>
            </a:r>
          </a:p>
        </p:txBody>
      </p:sp>
      <p:sp>
        <p:nvSpPr>
          <p:cNvPr id="3" name="Text Placeholder 2"/>
          <p:cNvSpPr>
            <a:spLocks noGrp="1"/>
          </p:cNvSpPr>
          <p:nvPr>
            <p:ph type="body" idx="1"/>
          </p:nvPr>
        </p:nvSpPr>
        <p:spPr>
          <a:xfrm>
            <a:off x="412594" y="1246817"/>
            <a:ext cx="8731405" cy="3416400"/>
          </a:xfrm>
        </p:spPr>
        <p:txBody>
          <a:bodyPr/>
          <a:lstStyle/>
          <a:p>
            <a:r>
              <a:rPr lang="en-US" sz="2400" dirty="0">
                <a:latin typeface="Maven Pro" pitchFamily="2" charset="77"/>
              </a:rPr>
              <a:t>https://</a:t>
            </a:r>
            <a:r>
              <a:rPr lang="en-US" sz="2400" dirty="0" err="1">
                <a:latin typeface="Maven Pro" pitchFamily="2" charset="77"/>
              </a:rPr>
              <a:t>github.com</a:t>
            </a:r>
            <a:r>
              <a:rPr lang="en-US" sz="2400" dirty="0">
                <a:latin typeface="Maven Pro" pitchFamily="2" charset="77"/>
              </a:rPr>
              <a:t>/CMC-QCL/Intro-Tableau-L1/tree/master/Tableau%20Workshop%20Edits</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18</a:t>
            </a:fld>
            <a:endParaRPr lang="en" dirty="0">
              <a:latin typeface="Maven Pro" pitchFamily="2" charset="77"/>
            </a:endParaRPr>
          </a:p>
        </p:txBody>
      </p:sp>
    </p:spTree>
    <p:extLst>
      <p:ext uri="{BB962C8B-B14F-4D97-AF65-F5344CB8AC3E}">
        <p14:creationId xmlns:p14="http://schemas.microsoft.com/office/powerpoint/2010/main" val="1213922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046C48CE-5DB2-404E-AB6C-0E5E729369FD}"/>
              </a:ext>
            </a:extLst>
          </p:cNvPr>
          <p:cNvGraphicFramePr>
            <a:graphicFrameLocks noChangeAspect="1"/>
          </p:cNvGraphicFramePr>
          <p:nvPr>
            <p:custDataLst>
              <p:tags r:id="rId2"/>
            </p:custDataLst>
            <p:extLst>
              <p:ext uri="{D42A27DB-BD31-4B8C-83A1-F6EECF244321}">
                <p14:modId xmlns:p14="http://schemas.microsoft.com/office/powerpoint/2010/main" val="9408644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073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413728"/>
            <a:ext cx="8520600" cy="572700"/>
          </a:xfrm>
        </p:spPr>
        <p:txBody>
          <a:bodyPr vert="horz"/>
          <a:lstStyle/>
          <a:p>
            <a:r>
              <a:rPr lang="en-US" sz="2400" b="1" dirty="0">
                <a:latin typeface="Maven Pro" pitchFamily="2" charset="77"/>
              </a:rPr>
              <a:t>Data Relationship </a:t>
            </a:r>
          </a:p>
        </p:txBody>
      </p:sp>
      <p:sp>
        <p:nvSpPr>
          <p:cNvPr id="3" name="Text Placeholder 2"/>
          <p:cNvSpPr>
            <a:spLocks noGrp="1"/>
          </p:cNvSpPr>
          <p:nvPr>
            <p:ph type="body" idx="1"/>
          </p:nvPr>
        </p:nvSpPr>
        <p:spPr>
          <a:xfrm>
            <a:off x="311700" y="1116583"/>
            <a:ext cx="4177960" cy="3416400"/>
          </a:xfrm>
        </p:spPr>
        <p:txBody>
          <a:bodyPr/>
          <a:lstStyle/>
          <a:p>
            <a:pPr marL="114300" indent="0">
              <a:buNone/>
            </a:pPr>
            <a:r>
              <a:rPr lang="en-US" sz="1600" dirty="0">
                <a:latin typeface="Maven Pro" pitchFamily="2" charset="77"/>
              </a:rPr>
              <a:t>A relational Database/Excel file consists of multiple Tables/sheets. These multiple tables/sheets can be connected to each other in Tableau. Relationship is defined on matching fields, so that during analysis, Tableau brings in the right data from the right tables at the right aggregation to build visualization.</a:t>
            </a:r>
          </a:p>
          <a:p>
            <a:pPr marL="114300" indent="0">
              <a:buNone/>
            </a:pPr>
            <a:endParaRPr lang="en-US" sz="1600" dirty="0">
              <a:latin typeface="Maven Pro" pitchFamily="2" charset="77"/>
            </a:endParaRPr>
          </a:p>
          <a:p>
            <a:pPr marL="114300" indent="0">
              <a:buNone/>
            </a:pPr>
            <a:r>
              <a:rPr lang="en-US" sz="1600" dirty="0">
                <a:latin typeface="Maven Pro" pitchFamily="2" charset="77"/>
              </a:rPr>
              <a:t>Under </a:t>
            </a:r>
            <a:r>
              <a:rPr lang="en-US" sz="1600" b="1" dirty="0">
                <a:latin typeface="Maven Pro" pitchFamily="2" charset="77"/>
              </a:rPr>
              <a:t>Data Source</a:t>
            </a:r>
            <a:r>
              <a:rPr lang="en-US" sz="1600" dirty="0">
                <a:latin typeface="Maven Pro" pitchFamily="2" charset="77"/>
              </a:rPr>
              <a:t>, let’s build a relationship between </a:t>
            </a:r>
            <a:r>
              <a:rPr lang="en-US" sz="1600" b="1" dirty="0">
                <a:latin typeface="Maven Pro" pitchFamily="2" charset="77"/>
              </a:rPr>
              <a:t>Orders</a:t>
            </a:r>
            <a:r>
              <a:rPr lang="en-US" sz="1600" dirty="0">
                <a:latin typeface="Maven Pro" pitchFamily="2" charset="77"/>
              </a:rPr>
              <a:t> and </a:t>
            </a:r>
            <a:r>
              <a:rPr lang="en-US" sz="1600" b="1" dirty="0">
                <a:latin typeface="Maven Pro" pitchFamily="2" charset="77"/>
              </a:rPr>
              <a:t>Returns</a:t>
            </a:r>
            <a:r>
              <a:rPr lang="en-US" sz="1600" dirty="0">
                <a:latin typeface="Maven Pro" pitchFamily="2" charset="77"/>
              </a:rPr>
              <a:t> by drag and drop.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19</a:t>
            </a:fld>
            <a:endParaRPr lang="en" dirty="0">
              <a:latin typeface="Maven Pro" pitchFamily="2" charset="77"/>
            </a:endParaRPr>
          </a:p>
        </p:txBody>
      </p:sp>
      <p:pic>
        <p:nvPicPr>
          <p:cNvPr id="7" name="Picture 6" descr="Graphical user interface, text, application, email&#10;&#10;Description automatically generated">
            <a:extLst>
              <a:ext uri="{FF2B5EF4-FFF2-40B4-BE49-F238E27FC236}">
                <a16:creationId xmlns:a16="http://schemas.microsoft.com/office/drawing/2014/main" id="{7567D287-3BF4-BB48-B9F4-BA4596A010A3}"/>
              </a:ext>
            </a:extLst>
          </p:cNvPr>
          <p:cNvPicPr>
            <a:picLocks noChangeAspect="1"/>
          </p:cNvPicPr>
          <p:nvPr/>
        </p:nvPicPr>
        <p:blipFill rotWithShape="1">
          <a:blip r:embed="rId7"/>
          <a:srcRect b="3114"/>
          <a:stretch/>
        </p:blipFill>
        <p:spPr>
          <a:xfrm>
            <a:off x="4489661" y="1116583"/>
            <a:ext cx="4531498" cy="3416479"/>
          </a:xfrm>
          <a:prstGeom prst="rect">
            <a:avLst/>
          </a:prstGeom>
          <a:ln>
            <a:solidFill>
              <a:schemeClr val="bg1">
                <a:lumMod val="50000"/>
              </a:schemeClr>
            </a:solidFill>
          </a:ln>
        </p:spPr>
      </p:pic>
    </p:spTree>
    <p:extLst>
      <p:ext uri="{BB962C8B-B14F-4D97-AF65-F5344CB8AC3E}">
        <p14:creationId xmlns:p14="http://schemas.microsoft.com/office/powerpoint/2010/main" val="3564969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E3ACAAAA-3E01-9242-8587-9B279AFBC29F}"/>
              </a:ext>
            </a:extLst>
          </p:cNvPr>
          <p:cNvGraphicFramePr>
            <a:graphicFrameLocks noChangeAspect="1"/>
          </p:cNvGraphicFramePr>
          <p:nvPr>
            <p:custDataLst>
              <p:tags r:id="rId2"/>
            </p:custDataLst>
            <p:extLst>
              <p:ext uri="{D42A27DB-BD31-4B8C-83A1-F6EECF244321}">
                <p14:modId xmlns:p14="http://schemas.microsoft.com/office/powerpoint/2010/main" val="53542151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434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66" name="Google Shape;6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endParaRPr sz="2800" b="1" i="0" u="none" strike="noStrike" cap="none" dirty="0">
              <a:solidFill>
                <a:schemeClr val="dk2"/>
              </a:solidFill>
              <a:latin typeface="Maven Pro"/>
              <a:ea typeface="Maven Pro"/>
              <a:cs typeface="Maven Pro"/>
              <a:sym typeface="Maven Pro"/>
            </a:endParaRPr>
          </a:p>
        </p:txBody>
      </p:sp>
      <p:sp>
        <p:nvSpPr>
          <p:cNvPr id="67" name="Google Shape;67;p15"/>
          <p:cNvSpPr txBox="1">
            <a:spLocks noGrp="1"/>
          </p:cNvSpPr>
          <p:nvPr>
            <p:ph type="body" idx="1"/>
          </p:nvPr>
        </p:nvSpPr>
        <p:spPr>
          <a:xfrm>
            <a:off x="628375" y="1470500"/>
            <a:ext cx="7705800" cy="3114600"/>
          </a:xfrm>
          <a:prstGeom prst="rect">
            <a:avLst/>
          </a:prstGeom>
          <a:noFill/>
          <a:ln>
            <a:noFill/>
          </a:ln>
        </p:spPr>
        <p:txBody>
          <a:bodyPr spcFirstLastPara="1" wrap="square" lIns="91425" tIns="91425" rIns="91425" bIns="91425" anchor="t" anchorCtr="0">
            <a:noAutofit/>
          </a:bodyPr>
          <a:lstStyle/>
          <a:p>
            <a:pPr marL="101600" marR="0" lvl="0" indent="0" algn="ctr" rtl="0">
              <a:lnSpc>
                <a:spcPct val="115000"/>
              </a:lnSpc>
              <a:spcBef>
                <a:spcPts val="0"/>
              </a:spcBef>
              <a:spcAft>
                <a:spcPts val="0"/>
              </a:spcAft>
              <a:buClr>
                <a:schemeClr val="dk2"/>
              </a:buClr>
              <a:buSzPts val="2000"/>
              <a:buNone/>
            </a:pPr>
            <a:endParaRPr lang="en-US" sz="2800" b="0" i="0" u="none" strike="noStrike" cap="none" dirty="0">
              <a:solidFill>
                <a:schemeClr val="dk2"/>
              </a:solidFill>
              <a:latin typeface="Nunito"/>
              <a:ea typeface="Nunito"/>
              <a:cs typeface="Nunito"/>
              <a:sym typeface="Nunito"/>
            </a:endParaRPr>
          </a:p>
          <a:p>
            <a:pPr marL="101600" marR="0" lvl="0" indent="0" algn="ctr" rtl="0">
              <a:lnSpc>
                <a:spcPct val="115000"/>
              </a:lnSpc>
              <a:spcBef>
                <a:spcPts val="0"/>
              </a:spcBef>
              <a:spcAft>
                <a:spcPts val="0"/>
              </a:spcAft>
              <a:buClr>
                <a:schemeClr val="dk2"/>
              </a:buClr>
              <a:buSzPts val="2000"/>
              <a:buNone/>
            </a:pPr>
            <a:r>
              <a:rPr lang="en-US" sz="2800" b="1" i="0" u="none" strike="noStrike" cap="none" dirty="0">
                <a:solidFill>
                  <a:schemeClr val="dk2"/>
                </a:solidFill>
                <a:latin typeface="Nunito"/>
                <a:ea typeface="Nunito"/>
                <a:cs typeface="Nunito"/>
                <a:sym typeface="Nunito"/>
              </a:rPr>
              <a:t>Make sure you are signed-in </a:t>
            </a: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2</a:t>
            </a:fld>
            <a:endParaRPr lang="en" dirty="0">
              <a:latin typeface="Maven Pro" pitchFamily="2" charset="77"/>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4E319B90-F8D6-BA4E-A534-588F5F5E7AE6}"/>
              </a:ext>
            </a:extLst>
          </p:cNvPr>
          <p:cNvGraphicFramePr>
            <a:graphicFrameLocks noChangeAspect="1"/>
          </p:cNvGraphicFramePr>
          <p:nvPr>
            <p:custDataLst>
              <p:tags r:id="rId2"/>
            </p:custDataLst>
            <p:extLst>
              <p:ext uri="{D42A27DB-BD31-4B8C-83A1-F6EECF244321}">
                <p14:modId xmlns:p14="http://schemas.microsoft.com/office/powerpoint/2010/main" val="200033750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175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2525"/>
            <a:ext cx="8520600" cy="572700"/>
          </a:xfrm>
        </p:spPr>
        <p:txBody>
          <a:bodyPr vert="horz"/>
          <a:lstStyle/>
          <a:p>
            <a:r>
              <a:rPr lang="en-US" sz="2400" b="1" dirty="0">
                <a:latin typeface="Maven Pro" pitchFamily="2" charset="77"/>
              </a:rPr>
              <a:t>Orders + Returns Example</a:t>
            </a:r>
          </a:p>
        </p:txBody>
      </p:sp>
      <p:sp>
        <p:nvSpPr>
          <p:cNvPr id="3" name="Text Placeholder 2"/>
          <p:cNvSpPr>
            <a:spLocks noGrp="1"/>
          </p:cNvSpPr>
          <p:nvPr>
            <p:ph type="body" idx="1"/>
          </p:nvPr>
        </p:nvSpPr>
        <p:spPr>
          <a:xfrm>
            <a:off x="446050" y="571637"/>
            <a:ext cx="4047892" cy="4091579"/>
          </a:xfrm>
        </p:spPr>
        <p:txBody>
          <a:bodyPr/>
          <a:lstStyle/>
          <a:p>
            <a:pPr marL="114300" indent="0">
              <a:buNone/>
            </a:pPr>
            <a:r>
              <a:rPr lang="en-US" sz="1600" dirty="0">
                <a:latin typeface="Maven Pro" pitchFamily="2" charset="77"/>
              </a:rPr>
              <a:t>With the </a:t>
            </a:r>
            <a:r>
              <a:rPr lang="en-US" sz="1600" b="1" dirty="0">
                <a:latin typeface="Maven Pro" pitchFamily="2" charset="77"/>
              </a:rPr>
              <a:t>relationship</a:t>
            </a:r>
            <a:r>
              <a:rPr lang="en-US" sz="1600" dirty="0">
                <a:latin typeface="Maven Pro" pitchFamily="2" charset="77"/>
              </a:rPr>
              <a:t> between Orders and Returns created, what is the answer to the question of “Which region has the greatest number of returns?”</a:t>
            </a:r>
          </a:p>
          <a:p>
            <a:pPr marL="114300" indent="0">
              <a:buNone/>
            </a:pPr>
            <a:endParaRPr lang="en-US" sz="1600" dirty="0">
              <a:latin typeface="Maven Pro" pitchFamily="2" charset="77"/>
            </a:endParaRPr>
          </a:p>
          <a:p>
            <a:pPr marL="114300" indent="0">
              <a:buNone/>
            </a:pPr>
            <a:r>
              <a:rPr lang="en-US" sz="1600" dirty="0"/>
              <a:t>Answer the question by clicking on Sheet 1, drag and drop </a:t>
            </a:r>
            <a:r>
              <a:rPr lang="en-US" sz="1600" b="1" dirty="0"/>
              <a:t>Region (Returns)</a:t>
            </a:r>
            <a:r>
              <a:rPr lang="en-US" sz="1600" dirty="0"/>
              <a:t> to </a:t>
            </a:r>
            <a:r>
              <a:rPr lang="en-US" sz="1600" b="1" dirty="0"/>
              <a:t>Columns</a:t>
            </a:r>
            <a:r>
              <a:rPr lang="en-US" sz="1600" dirty="0"/>
              <a:t> followed by </a:t>
            </a:r>
            <a:r>
              <a:rPr lang="en-US" sz="1600" b="1" dirty="0"/>
              <a:t>Order ID (Returns) </a:t>
            </a:r>
            <a:r>
              <a:rPr lang="en-US" sz="1600" dirty="0"/>
              <a:t>to </a:t>
            </a:r>
            <a:r>
              <a:rPr lang="en-US" sz="1600" b="1" dirty="0"/>
              <a:t>Rows</a:t>
            </a:r>
            <a:r>
              <a:rPr lang="en-US" sz="1600" dirty="0"/>
              <a:t>.  Then, drag and drop </a:t>
            </a:r>
            <a:r>
              <a:rPr lang="en-US" sz="1600" b="1" dirty="0"/>
              <a:t>Order ID (Returns)</a:t>
            </a:r>
            <a:r>
              <a:rPr lang="en-US" sz="1600" dirty="0"/>
              <a:t> to </a:t>
            </a:r>
            <a:r>
              <a:rPr lang="en-US" sz="1600" b="1" dirty="0"/>
              <a:t>Text </a:t>
            </a:r>
            <a:r>
              <a:rPr lang="en-US" sz="1600" dirty="0"/>
              <a:t>on Marks card and change to </a:t>
            </a:r>
            <a:r>
              <a:rPr lang="en-US" sz="1600" b="1" dirty="0"/>
              <a:t>Count </a:t>
            </a:r>
            <a:r>
              <a:rPr lang="en-US" sz="1600" dirty="0"/>
              <a:t>type within Measure. Lastly, go to </a:t>
            </a:r>
            <a:r>
              <a:rPr lang="en-US" sz="1600" b="1" dirty="0"/>
              <a:t>Analysis</a:t>
            </a:r>
            <a:r>
              <a:rPr lang="en-US" sz="1600" dirty="0"/>
              <a:t> -&gt; </a:t>
            </a:r>
            <a:r>
              <a:rPr lang="en-US" sz="1600" b="1" dirty="0"/>
              <a:t>Totals</a:t>
            </a:r>
            <a:r>
              <a:rPr lang="en-US" sz="1600" dirty="0"/>
              <a:t> -&gt; </a:t>
            </a:r>
            <a:r>
              <a:rPr lang="en-US" sz="1600" b="1" dirty="0"/>
              <a:t>Show Column Grand Totals</a:t>
            </a:r>
          </a:p>
          <a:p>
            <a:pPr marL="114300" indent="0">
              <a:buNone/>
            </a:pPr>
            <a:endParaRPr lang="en-US" sz="12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20</a:t>
            </a:fld>
            <a:endParaRPr lang="en" dirty="0">
              <a:latin typeface="Maven Pro" pitchFamily="2" charset="77"/>
            </a:endParaRPr>
          </a:p>
        </p:txBody>
      </p:sp>
      <p:pic>
        <p:nvPicPr>
          <p:cNvPr id="6" name="Picture 5" descr="Graphical user interface, application, table&#10;&#10;Description automatically generated">
            <a:extLst>
              <a:ext uri="{FF2B5EF4-FFF2-40B4-BE49-F238E27FC236}">
                <a16:creationId xmlns:a16="http://schemas.microsoft.com/office/drawing/2014/main" id="{4CDD6692-2B7B-DC41-A4CD-4874BB957A44}"/>
              </a:ext>
            </a:extLst>
          </p:cNvPr>
          <p:cNvPicPr>
            <a:picLocks noChangeAspect="1"/>
          </p:cNvPicPr>
          <p:nvPr/>
        </p:nvPicPr>
        <p:blipFill>
          <a:blip r:embed="rId7"/>
          <a:stretch>
            <a:fillRect/>
          </a:stretch>
        </p:blipFill>
        <p:spPr>
          <a:xfrm>
            <a:off x="5185318" y="109909"/>
            <a:ext cx="3379354" cy="4923682"/>
          </a:xfrm>
          <a:prstGeom prst="rect">
            <a:avLst/>
          </a:prstGeom>
          <a:ln>
            <a:solidFill>
              <a:schemeClr val="bg1">
                <a:lumMod val="50000"/>
              </a:schemeClr>
            </a:solidFill>
          </a:ln>
        </p:spPr>
      </p:pic>
    </p:spTree>
    <p:extLst>
      <p:ext uri="{BB962C8B-B14F-4D97-AF65-F5344CB8AC3E}">
        <p14:creationId xmlns:p14="http://schemas.microsoft.com/office/powerpoint/2010/main" val="1239190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0813613-137C-C944-8A36-D7A7BC261CF6}"/>
              </a:ext>
            </a:extLst>
          </p:cNvPr>
          <p:cNvGraphicFramePr>
            <a:graphicFrameLocks noChangeAspect="1"/>
          </p:cNvGraphicFramePr>
          <p:nvPr>
            <p:custDataLst>
              <p:tags r:id="rId2"/>
            </p:custDataLst>
            <p:extLst>
              <p:ext uri="{D42A27DB-BD31-4B8C-83A1-F6EECF244321}">
                <p14:modId xmlns:p14="http://schemas.microsoft.com/office/powerpoint/2010/main" val="295480747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278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292561"/>
            <a:ext cx="8520600" cy="572700"/>
          </a:xfrm>
        </p:spPr>
        <p:txBody>
          <a:bodyPr/>
          <a:lstStyle/>
          <a:p>
            <a:endParaRPr lang="en-US" sz="2400" b="1" dirty="0">
              <a:latin typeface="Maven Pro" pitchFamily="2" charset="77"/>
            </a:endParaRPr>
          </a:p>
        </p:txBody>
      </p:sp>
      <p:sp>
        <p:nvSpPr>
          <p:cNvPr id="3" name="Text Placeholder 2"/>
          <p:cNvSpPr>
            <a:spLocks noGrp="1"/>
          </p:cNvSpPr>
          <p:nvPr>
            <p:ph type="body" idx="1"/>
          </p:nvPr>
        </p:nvSpPr>
        <p:spPr>
          <a:xfrm>
            <a:off x="522012" y="1246817"/>
            <a:ext cx="8160758" cy="3416400"/>
          </a:xfrm>
        </p:spPr>
        <p:txBody>
          <a:bodyPr/>
          <a:lstStyle/>
          <a:p>
            <a:pPr marL="114300" indent="0">
              <a:buNone/>
            </a:pPr>
            <a:r>
              <a:rPr lang="en-US" sz="2000" u="sng" dirty="0">
                <a:latin typeface="Maven Pro" pitchFamily="2" charset="77"/>
              </a:rPr>
              <a:t>Check point:</a:t>
            </a:r>
            <a:r>
              <a:rPr lang="en-US" sz="2000" dirty="0">
                <a:latin typeface="Maven Pro" pitchFamily="2" charset="77"/>
              </a:rPr>
              <a:t> Looking at the global_superstore_2016 data, what other relationship(s) can you identify?  What does the relationship(s) tell you? </a:t>
            </a:r>
          </a:p>
          <a:p>
            <a:pPr marL="114300" indent="0">
              <a:buNone/>
            </a:pPr>
            <a:endParaRPr lang="en-US" sz="2000" dirty="0">
              <a:latin typeface="Maven Pro" pitchFamily="2" charset="77"/>
            </a:endParaRPr>
          </a:p>
          <a:p>
            <a:r>
              <a:rPr lang="en-US" sz="2000" dirty="0">
                <a:solidFill>
                  <a:schemeClr val="bg1">
                    <a:lumMod val="50000"/>
                  </a:schemeClr>
                </a:solidFill>
                <a:latin typeface="Maven Pro" pitchFamily="2" charset="77"/>
              </a:rPr>
              <a:t>Look at the Orders, People,</a:t>
            </a:r>
            <a:r>
              <a:rPr lang="en-US" sz="2000" dirty="0">
                <a:solidFill>
                  <a:schemeClr val="bg1">
                    <a:lumMod val="50000"/>
                  </a:schemeClr>
                </a:solidFill>
              </a:rPr>
              <a:t> and </a:t>
            </a:r>
            <a:r>
              <a:rPr lang="en-US" sz="2000" dirty="0">
                <a:solidFill>
                  <a:schemeClr val="bg1">
                    <a:lumMod val="50000"/>
                  </a:schemeClr>
                </a:solidFill>
                <a:latin typeface="Maven Pro" pitchFamily="2" charset="77"/>
              </a:rPr>
              <a:t>Returns sheets to see what interests you.  </a:t>
            </a:r>
          </a:p>
          <a:p>
            <a:r>
              <a:rPr lang="en-US" sz="2000" dirty="0">
                <a:solidFill>
                  <a:schemeClr val="bg1">
                    <a:lumMod val="50000"/>
                  </a:schemeClr>
                </a:solidFill>
                <a:latin typeface="Maven Pro" pitchFamily="2" charset="77"/>
              </a:rPr>
              <a:t>Once the relationship is formed, drag and drop into worksheet.</a:t>
            </a:r>
          </a:p>
          <a:p>
            <a:r>
              <a:rPr lang="en-US" sz="2000" dirty="0">
                <a:solidFill>
                  <a:schemeClr val="bg1">
                    <a:lumMod val="50000"/>
                  </a:schemeClr>
                </a:solidFill>
                <a:latin typeface="Maven Pro" pitchFamily="2" charset="77"/>
              </a:rPr>
              <a:t>Enter your answer(s) in the chat, raise your hand or unmute.  </a:t>
            </a: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21</a:t>
            </a:fld>
            <a:endParaRPr lang="en" dirty="0">
              <a:latin typeface="Maven Pro" pitchFamily="2" charset="77"/>
            </a:endParaRPr>
          </a:p>
        </p:txBody>
      </p:sp>
    </p:spTree>
    <p:extLst>
      <p:ext uri="{BB962C8B-B14F-4D97-AF65-F5344CB8AC3E}">
        <p14:creationId xmlns:p14="http://schemas.microsoft.com/office/powerpoint/2010/main" val="3397945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45EC2FB-6565-4944-9532-49E4EB06A6C6}"/>
              </a:ext>
            </a:extLst>
          </p:cNvPr>
          <p:cNvGraphicFramePr>
            <a:graphicFrameLocks noChangeAspect="1"/>
          </p:cNvGraphicFramePr>
          <p:nvPr>
            <p:custDataLst>
              <p:tags r:id="rId2"/>
            </p:custDataLst>
            <p:extLst>
              <p:ext uri="{D42A27DB-BD31-4B8C-83A1-F6EECF244321}">
                <p14:modId xmlns:p14="http://schemas.microsoft.com/office/powerpoint/2010/main" val="10558696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380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155" name="Google Shape;155;p2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Visualizing Data</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22</a:t>
            </a:fld>
            <a:endParaRPr lang="en" dirty="0">
              <a:latin typeface="Maven Pro" pitchFamily="2" charset="77"/>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078102F-60FD-A549-992C-95ED9B2BCCFA}"/>
              </a:ext>
            </a:extLst>
          </p:cNvPr>
          <p:cNvGraphicFramePr>
            <a:graphicFrameLocks noChangeAspect="1"/>
          </p:cNvGraphicFramePr>
          <p:nvPr>
            <p:custDataLst>
              <p:tags r:id="rId2"/>
            </p:custDataLst>
            <p:extLst>
              <p:ext uri="{D42A27DB-BD31-4B8C-83A1-F6EECF244321}">
                <p14:modId xmlns:p14="http://schemas.microsoft.com/office/powerpoint/2010/main" val="10437841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482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3" name="Picture 2" descr="A close up of a map&#10;&#10;Description generated with high confidence">
            <a:extLst>
              <a:ext uri="{FF2B5EF4-FFF2-40B4-BE49-F238E27FC236}">
                <a16:creationId xmlns:a16="http://schemas.microsoft.com/office/drawing/2014/main" id="{0732E83B-A399-4C8A-A85C-06D4261461D5}"/>
              </a:ext>
            </a:extLst>
          </p:cNvPr>
          <p:cNvPicPr>
            <a:picLocks noChangeAspect="1"/>
          </p:cNvPicPr>
          <p:nvPr/>
        </p:nvPicPr>
        <p:blipFill rotWithShape="1">
          <a:blip r:embed="rId7"/>
          <a:srcRect l="2807" t="1758" r="774" b="1930"/>
          <a:stretch/>
        </p:blipFill>
        <p:spPr>
          <a:xfrm>
            <a:off x="1108224" y="18288"/>
            <a:ext cx="6927552" cy="5143500"/>
          </a:xfrm>
          <a:prstGeom prst="rect">
            <a:avLst/>
          </a:prstGeom>
        </p:spPr>
      </p:pic>
    </p:spTree>
    <p:extLst>
      <p:ext uri="{BB962C8B-B14F-4D97-AF65-F5344CB8AC3E}">
        <p14:creationId xmlns:p14="http://schemas.microsoft.com/office/powerpoint/2010/main" val="29818219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3C5B5FC-9D70-7348-A24E-74113F20897A}"/>
              </a:ext>
            </a:extLst>
          </p:cNvPr>
          <p:cNvGraphicFramePr>
            <a:graphicFrameLocks noChangeAspect="1"/>
          </p:cNvGraphicFramePr>
          <p:nvPr>
            <p:custDataLst>
              <p:tags r:id="rId2"/>
            </p:custDataLst>
            <p:extLst>
              <p:ext uri="{D42A27DB-BD31-4B8C-83A1-F6EECF244321}">
                <p14:modId xmlns:p14="http://schemas.microsoft.com/office/powerpoint/2010/main" val="36178178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585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EC04FC4-C6F3-420F-B36B-D87713FDAD32}"/>
              </a:ext>
            </a:extLst>
          </p:cNvPr>
          <p:cNvSpPr>
            <a:spLocks noGrp="1"/>
          </p:cNvSpPr>
          <p:nvPr>
            <p:ph type="title"/>
          </p:nvPr>
        </p:nvSpPr>
        <p:spPr>
          <a:xfrm>
            <a:off x="768096" y="3728316"/>
            <a:ext cx="7492120" cy="1124712"/>
          </a:xfrm>
        </p:spPr>
        <p:txBody>
          <a:bodyPr vert="horz">
            <a:normAutofit/>
          </a:bodyPr>
          <a:lstStyle/>
          <a:p>
            <a:r>
              <a:rPr lang="en-US" dirty="0">
                <a:solidFill>
                  <a:srgbClr val="FFFFFF"/>
                </a:solidFill>
                <a:latin typeface="Maven Pro" pitchFamily="2" charset="77"/>
              </a:rPr>
              <a:t>What do you want to show with your data?</a:t>
            </a:r>
          </a:p>
        </p:txBody>
      </p:sp>
      <p:graphicFrame>
        <p:nvGraphicFramePr>
          <p:cNvPr id="19" name="Content Placeholder 2"/>
          <p:cNvGraphicFramePr>
            <a:graphicFrameLocks noGrp="1"/>
          </p:cNvGraphicFramePr>
          <p:nvPr>
            <p:ph idx="1"/>
            <p:extLst>
              <p:ext uri="{D42A27DB-BD31-4B8C-83A1-F6EECF244321}">
                <p14:modId xmlns:p14="http://schemas.microsoft.com/office/powerpoint/2010/main" val="3880415726"/>
              </p:ext>
            </p:extLst>
          </p:nvPr>
        </p:nvGraphicFramePr>
        <p:xfrm>
          <a:off x="482204" y="1305163"/>
          <a:ext cx="8172450" cy="251634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459708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graphicEl>
                                              <a:dgm id="{D9F11FB4-9121-4663-A36A-118E521DA92E}"/>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graphicEl>
                                              <a:dgm id="{E7192C05-7009-4E77-AEE9-28D580F0ED58}"/>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graphicEl>
                                              <a:dgm id="{09A9BE77-58EB-43D8-A1F3-3E9B585E3BC7}"/>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graphicEl>
                                              <a:dgm id="{18B43DBC-E6AD-4502-BE26-D3D20767B66C}"/>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graphicEl>
                                              <a:dgm id="{B396A509-4F05-48D6-AE43-659A82507E2B}"/>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graphicEl>
                                              <a:dgm id="{2E3E8BC2-7D6C-4F22-ACC1-CCBC6E8238A5}"/>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graphicEl>
                                              <a:dgm id="{4B765751-DDF5-40C8-AC5D-830102C14CDD}"/>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0">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E717AE-F86B-4744-B65B-D432008BCC48}"/>
              </a:ext>
            </a:extLst>
          </p:cNvPr>
          <p:cNvGraphicFramePr>
            <a:graphicFrameLocks noChangeAspect="1"/>
          </p:cNvGraphicFramePr>
          <p:nvPr>
            <p:custDataLst>
              <p:tags r:id="rId2"/>
            </p:custDataLst>
            <p:extLst>
              <p:ext uri="{D42A27DB-BD31-4B8C-83A1-F6EECF244321}">
                <p14:modId xmlns:p14="http://schemas.microsoft.com/office/powerpoint/2010/main" val="286408225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687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Time series</a:t>
            </a:r>
            <a:br>
              <a:rPr lang="en-US" dirty="0">
                <a:latin typeface="Maven Pro" pitchFamily="2" charset="77"/>
              </a:rPr>
            </a:br>
            <a:r>
              <a:rPr lang="en-US" sz="2400" dirty="0">
                <a:latin typeface="Tw Cen MT Condensed" panose="020B0606020104020203" pitchFamily="34" charset="0"/>
              </a:rPr>
              <a:t>values display how something changed over time</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470848" y="1979492"/>
            <a:ext cx="1913363" cy="1346785"/>
          </a:xfrm>
        </p:spPr>
      </p:pic>
      <p:pic>
        <p:nvPicPr>
          <p:cNvPr id="7" name="Picture 6" descr="A close up of a logo&#10;&#10;Description generated with high confidence">
            <a:extLst>
              <a:ext uri="{FF2B5EF4-FFF2-40B4-BE49-F238E27FC236}">
                <a16:creationId xmlns:a16="http://schemas.microsoft.com/office/drawing/2014/main" id="{B565A10C-D44D-4546-BF92-9199A2C82283}"/>
              </a:ext>
            </a:extLst>
          </p:cNvPr>
          <p:cNvPicPr>
            <a:picLocks noChangeAspect="1"/>
          </p:cNvPicPr>
          <p:nvPr/>
        </p:nvPicPr>
        <p:blipFill>
          <a:blip r:embed="rId8"/>
          <a:stretch>
            <a:fillRect/>
          </a:stretch>
        </p:blipFill>
        <p:spPr>
          <a:xfrm>
            <a:off x="2574456" y="2012001"/>
            <a:ext cx="1913363" cy="1356073"/>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0CBAFB94-950E-423C-8DE0-D089D131624D}"/>
              </a:ext>
            </a:extLst>
          </p:cNvPr>
          <p:cNvPicPr>
            <a:picLocks noChangeAspect="1"/>
          </p:cNvPicPr>
          <p:nvPr/>
        </p:nvPicPr>
        <p:blipFill>
          <a:blip r:embed="rId9"/>
          <a:stretch>
            <a:fillRect/>
          </a:stretch>
        </p:blipFill>
        <p:spPr>
          <a:xfrm>
            <a:off x="4584712" y="2012000"/>
            <a:ext cx="1885499" cy="1314276"/>
          </a:xfrm>
          <a:prstGeom prst="rect">
            <a:avLst/>
          </a:prstGeom>
        </p:spPr>
      </p:pic>
      <p:pic>
        <p:nvPicPr>
          <p:cNvPr id="11" name="Picture 10">
            <a:extLst>
              <a:ext uri="{FF2B5EF4-FFF2-40B4-BE49-F238E27FC236}">
                <a16:creationId xmlns:a16="http://schemas.microsoft.com/office/drawing/2014/main" id="{1FEFD934-D11B-4318-BEAD-A8D8E109C2C1}"/>
              </a:ext>
            </a:extLst>
          </p:cNvPr>
          <p:cNvPicPr>
            <a:picLocks noChangeAspect="1"/>
          </p:cNvPicPr>
          <p:nvPr/>
        </p:nvPicPr>
        <p:blipFill>
          <a:blip r:embed="rId10"/>
          <a:stretch>
            <a:fillRect/>
          </a:stretch>
        </p:blipFill>
        <p:spPr>
          <a:xfrm>
            <a:off x="6854240" y="1207518"/>
            <a:ext cx="1880855" cy="1318921"/>
          </a:xfrm>
          <a:prstGeom prst="rect">
            <a:avLst/>
          </a:prstGeom>
        </p:spPr>
      </p:pic>
      <p:pic>
        <p:nvPicPr>
          <p:cNvPr id="13" name="Picture 12" descr="A close up of a sign&#10;&#10;Description generated with very high confidence">
            <a:extLst>
              <a:ext uri="{FF2B5EF4-FFF2-40B4-BE49-F238E27FC236}">
                <a16:creationId xmlns:a16="http://schemas.microsoft.com/office/drawing/2014/main" id="{6CDA5690-0FFF-405F-8105-659E3C23755C}"/>
              </a:ext>
            </a:extLst>
          </p:cNvPr>
          <p:cNvPicPr>
            <a:picLocks noChangeAspect="1"/>
          </p:cNvPicPr>
          <p:nvPr/>
        </p:nvPicPr>
        <p:blipFill>
          <a:blip r:embed="rId11"/>
          <a:stretch>
            <a:fillRect/>
          </a:stretch>
        </p:blipFill>
        <p:spPr>
          <a:xfrm>
            <a:off x="6858885" y="3428982"/>
            <a:ext cx="1908719" cy="1337497"/>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470848" y="3332102"/>
            <a:ext cx="1913363" cy="900246"/>
          </a:xfrm>
          <a:prstGeom prst="rect">
            <a:avLst/>
          </a:prstGeom>
          <a:noFill/>
        </p:spPr>
        <p:txBody>
          <a:bodyPr wrap="square" rtlCol="0">
            <a:spAutoFit/>
          </a:bodyPr>
          <a:lstStyle/>
          <a:p>
            <a:pPr algn="ctr"/>
            <a:r>
              <a:rPr lang="en-US" sz="1050" dirty="0"/>
              <a:t>Bar Graph (vertical)</a:t>
            </a:r>
          </a:p>
          <a:p>
            <a:pPr algn="ctr"/>
            <a:r>
              <a:rPr lang="en-US" sz="1050" dirty="0">
                <a:solidFill>
                  <a:schemeClr val="accent2">
                    <a:lumMod val="50000"/>
                  </a:schemeClr>
                </a:solidFill>
              </a:rPr>
              <a:t>To feature individual values and support their comparisons. Quantitative scale must begin at zero.</a:t>
            </a:r>
          </a:p>
        </p:txBody>
      </p:sp>
      <p:sp>
        <p:nvSpPr>
          <p:cNvPr id="15" name="TextBox 14">
            <a:extLst>
              <a:ext uri="{FF2B5EF4-FFF2-40B4-BE49-F238E27FC236}">
                <a16:creationId xmlns:a16="http://schemas.microsoft.com/office/drawing/2014/main" id="{473E5BF6-A0BD-47B4-815D-5D2F81ABCFD0}"/>
              </a:ext>
            </a:extLst>
          </p:cNvPr>
          <p:cNvSpPr txBox="1"/>
          <p:nvPr/>
        </p:nvSpPr>
        <p:spPr>
          <a:xfrm>
            <a:off x="2671348" y="3329714"/>
            <a:ext cx="1913363" cy="738664"/>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To feature overall trends and patterns and support their comparisons</a:t>
            </a:r>
          </a:p>
        </p:txBody>
      </p:sp>
      <p:sp>
        <p:nvSpPr>
          <p:cNvPr id="16" name="TextBox 15">
            <a:extLst>
              <a:ext uri="{FF2B5EF4-FFF2-40B4-BE49-F238E27FC236}">
                <a16:creationId xmlns:a16="http://schemas.microsoft.com/office/drawing/2014/main" id="{5EF13102-8A68-41EB-96E6-282FB5CCF7FC}"/>
              </a:ext>
            </a:extLst>
          </p:cNvPr>
          <p:cNvSpPr txBox="1"/>
          <p:nvPr/>
        </p:nvSpPr>
        <p:spPr>
          <a:xfrm>
            <a:off x="4635084" y="3346632"/>
            <a:ext cx="1784753" cy="738664"/>
          </a:xfrm>
          <a:prstGeom prst="rect">
            <a:avLst/>
          </a:prstGeom>
          <a:noFill/>
        </p:spPr>
        <p:txBody>
          <a:bodyPr wrap="square" rtlCol="0">
            <a:spAutoFit/>
          </a:bodyPr>
          <a:lstStyle/>
          <a:p>
            <a:pPr algn="ctr"/>
            <a:r>
              <a:rPr lang="en-US" sz="1050" dirty="0"/>
              <a:t>Dot Plot (vertical)</a:t>
            </a:r>
          </a:p>
          <a:p>
            <a:pPr algn="ctr"/>
            <a:r>
              <a:rPr lang="en-US" sz="1050" dirty="0">
                <a:solidFill>
                  <a:schemeClr val="accent2">
                    <a:lumMod val="50000"/>
                  </a:schemeClr>
                </a:solidFill>
              </a:rPr>
              <a:t>When you do not have a value for every interval of time</a:t>
            </a:r>
          </a:p>
        </p:txBody>
      </p:sp>
      <p:sp>
        <p:nvSpPr>
          <p:cNvPr id="17" name="TextBox 16">
            <a:extLst>
              <a:ext uri="{FF2B5EF4-FFF2-40B4-BE49-F238E27FC236}">
                <a16:creationId xmlns:a16="http://schemas.microsoft.com/office/drawing/2014/main" id="{B27EEEC0-FEE7-42F5-9D5E-1316782A2E31}"/>
              </a:ext>
            </a:extLst>
          </p:cNvPr>
          <p:cNvSpPr txBox="1"/>
          <p:nvPr/>
        </p:nvSpPr>
        <p:spPr>
          <a:xfrm>
            <a:off x="6854241" y="2570747"/>
            <a:ext cx="1913363" cy="738664"/>
          </a:xfrm>
          <a:prstGeom prst="rect">
            <a:avLst/>
          </a:prstGeom>
          <a:noFill/>
        </p:spPr>
        <p:txBody>
          <a:bodyPr wrap="square" rtlCol="0">
            <a:spAutoFit/>
          </a:bodyPr>
          <a:lstStyle/>
          <a:p>
            <a:pPr algn="ctr"/>
            <a:r>
              <a:rPr lang="en-US" sz="1050" dirty="0"/>
              <a:t>Strip Plot (multiple)</a:t>
            </a:r>
          </a:p>
          <a:p>
            <a:pPr algn="ctr"/>
            <a:endParaRPr lang="en-US" sz="1050" dirty="0">
              <a:solidFill>
                <a:schemeClr val="accent2">
                  <a:lumMod val="50000"/>
                </a:schemeClr>
              </a:solidFill>
            </a:endParaRPr>
          </a:p>
          <a:p>
            <a:pPr algn="ctr"/>
            <a:r>
              <a:rPr lang="en-US" sz="1050" dirty="0">
                <a:solidFill>
                  <a:schemeClr val="accent2">
                    <a:lumMod val="50000"/>
                  </a:schemeClr>
                </a:solidFill>
              </a:rPr>
              <a:t>Only when also featuring distributions</a:t>
            </a:r>
          </a:p>
        </p:txBody>
      </p:sp>
      <p:sp>
        <p:nvSpPr>
          <p:cNvPr id="18" name="TextBox 17">
            <a:extLst>
              <a:ext uri="{FF2B5EF4-FFF2-40B4-BE49-F238E27FC236}">
                <a16:creationId xmlns:a16="http://schemas.microsoft.com/office/drawing/2014/main" id="{0CE23468-79D7-46A2-A602-2F7F043DAF34}"/>
              </a:ext>
            </a:extLst>
          </p:cNvPr>
          <p:cNvSpPr txBox="1"/>
          <p:nvPr/>
        </p:nvSpPr>
        <p:spPr>
          <a:xfrm>
            <a:off x="6854241" y="4766478"/>
            <a:ext cx="1913363" cy="253916"/>
          </a:xfrm>
          <a:prstGeom prst="rect">
            <a:avLst/>
          </a:prstGeom>
          <a:noFill/>
        </p:spPr>
        <p:txBody>
          <a:bodyPr wrap="square" rtlCol="0">
            <a:spAutoFit/>
          </a:bodyPr>
          <a:lstStyle/>
          <a:p>
            <a:pPr algn="ctr"/>
            <a:r>
              <a:rPr lang="en-US" sz="1050" dirty="0"/>
              <a:t>Box Plot (vertical)</a:t>
            </a:r>
          </a:p>
        </p:txBody>
      </p:sp>
    </p:spTree>
    <p:extLst>
      <p:ext uri="{BB962C8B-B14F-4D97-AF65-F5344CB8AC3E}">
        <p14:creationId xmlns:p14="http://schemas.microsoft.com/office/powerpoint/2010/main" val="29395351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E717AE-F86B-4744-B65B-D432008BCC48}"/>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2954"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DEE717AE-F86B-4744-B65B-D432008BCC4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Time series</a:t>
            </a:r>
            <a:br>
              <a:rPr lang="en-US" dirty="0">
                <a:latin typeface="Maven Pro" pitchFamily="2" charset="77"/>
              </a:rPr>
            </a:br>
            <a:r>
              <a:rPr lang="en-US" sz="2400" dirty="0">
                <a:latin typeface="Tw Cen MT Condensed" panose="020B0606020104020203" pitchFamily="34" charset="0"/>
              </a:rPr>
              <a:t>values display how something changed over time</a:t>
            </a:r>
          </a:p>
        </p:txBody>
      </p:sp>
      <p:sp>
        <p:nvSpPr>
          <p:cNvPr id="8" name="TextBox 7">
            <a:extLst>
              <a:ext uri="{FF2B5EF4-FFF2-40B4-BE49-F238E27FC236}">
                <a16:creationId xmlns:a16="http://schemas.microsoft.com/office/drawing/2014/main" id="{7CBE3EC0-6887-C84C-A877-B26EA067C02E}"/>
              </a:ext>
            </a:extLst>
          </p:cNvPr>
          <p:cNvSpPr txBox="1"/>
          <p:nvPr/>
        </p:nvSpPr>
        <p:spPr>
          <a:xfrm>
            <a:off x="414113" y="1623974"/>
            <a:ext cx="7139636" cy="2677656"/>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chemeClr val="tx1">
                    <a:lumMod val="50000"/>
                    <a:lumOff val="50000"/>
                  </a:schemeClr>
                </a:solidFill>
                <a:latin typeface="Maven Pro" pitchFamily="2" charset="77"/>
              </a:rPr>
              <a:t>I want to know how our profit had changed over four years from 2012 through 2015?</a:t>
            </a:r>
          </a:p>
          <a:p>
            <a:pPr marL="457200" indent="-457200">
              <a:buFont typeface="Arial" panose="020B0604020202020204" pitchFamily="34" charset="0"/>
              <a:buChar char="•"/>
            </a:pPr>
            <a:r>
              <a:rPr lang="en-US" sz="2800" dirty="0">
                <a:solidFill>
                  <a:schemeClr val="tx1">
                    <a:lumMod val="50000"/>
                    <a:lumOff val="50000"/>
                  </a:schemeClr>
                </a:solidFill>
                <a:latin typeface="Maven Pro" pitchFamily="2" charset="77"/>
              </a:rPr>
              <a:t>Was it decreased or increased?</a:t>
            </a:r>
          </a:p>
          <a:p>
            <a:pPr marL="457200" indent="-457200">
              <a:buFont typeface="Arial" panose="020B0604020202020204" pitchFamily="34" charset="0"/>
              <a:buChar char="•"/>
            </a:pPr>
            <a:r>
              <a:rPr lang="en-US" sz="2800" dirty="0">
                <a:solidFill>
                  <a:schemeClr val="tx1">
                    <a:lumMod val="50000"/>
                    <a:lumOff val="50000"/>
                  </a:schemeClr>
                </a:solidFill>
                <a:latin typeface="Maven Pro" pitchFamily="2" charset="77"/>
              </a:rPr>
              <a:t>How about the changes in different segment?</a:t>
            </a:r>
          </a:p>
        </p:txBody>
      </p:sp>
    </p:spTree>
    <p:extLst>
      <p:ext uri="{BB962C8B-B14F-4D97-AF65-F5344CB8AC3E}">
        <p14:creationId xmlns:p14="http://schemas.microsoft.com/office/powerpoint/2010/main" val="25893136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D23949F-4C97-4B47-85A6-FAF18108495B}"/>
              </a:ext>
            </a:extLst>
          </p:cNvPr>
          <p:cNvGraphicFramePr>
            <a:graphicFrameLocks noChangeAspect="1"/>
          </p:cNvGraphicFramePr>
          <p:nvPr>
            <p:custDataLst>
              <p:tags r:id="rId2"/>
            </p:custDataLst>
            <p:extLst>
              <p:ext uri="{D42A27DB-BD31-4B8C-83A1-F6EECF244321}">
                <p14:modId xmlns:p14="http://schemas.microsoft.com/office/powerpoint/2010/main" val="309419414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790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Time Series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453575"/>
            <a:ext cx="9032488" cy="3416400"/>
          </a:xfrm>
        </p:spPr>
        <p:txBody>
          <a:bodyPr/>
          <a:lstStyle/>
          <a:p>
            <a:r>
              <a:rPr lang="en-US" sz="1600" dirty="0"/>
              <a:t>L</a:t>
            </a:r>
            <a:r>
              <a:rPr lang="en-US" sz="1600" dirty="0">
                <a:latin typeface="Maven Pro" pitchFamily="2" charset="77"/>
              </a:rPr>
              <a:t>et’s build a bar graph by drag and drop </a:t>
            </a:r>
            <a:r>
              <a:rPr lang="en-US" sz="1600" b="1" dirty="0">
                <a:latin typeface="Maven Pro" pitchFamily="2" charset="77"/>
              </a:rPr>
              <a:t>Order Date </a:t>
            </a:r>
            <a:r>
              <a:rPr lang="en-US" sz="1600" dirty="0">
                <a:latin typeface="Maven Pro" pitchFamily="2" charset="77"/>
              </a:rPr>
              <a:t>to </a:t>
            </a:r>
            <a:r>
              <a:rPr lang="en-US" sz="1600" b="1" dirty="0">
                <a:latin typeface="Maven Pro" pitchFamily="2" charset="77"/>
              </a:rPr>
              <a:t>Columns</a:t>
            </a:r>
            <a:r>
              <a:rPr lang="en-US" sz="1600" dirty="0">
                <a:latin typeface="Maven Pro" pitchFamily="2" charset="77"/>
              </a:rPr>
              <a:t> and </a:t>
            </a:r>
            <a:r>
              <a:rPr lang="en-US" sz="1600" b="1" dirty="0">
                <a:latin typeface="Maven Pro" pitchFamily="2" charset="77"/>
              </a:rPr>
              <a:t>Profit</a:t>
            </a:r>
            <a:r>
              <a:rPr lang="en-US" sz="1600" dirty="0">
                <a:latin typeface="Maven Pro" pitchFamily="2" charset="77"/>
              </a:rPr>
              <a:t> to </a:t>
            </a:r>
            <a:r>
              <a:rPr lang="en-US" sz="1600" b="1" dirty="0">
                <a:latin typeface="Maven Pro" pitchFamily="2" charset="77"/>
              </a:rPr>
              <a:t>Rows</a:t>
            </a:r>
            <a:r>
              <a:rPr lang="en-US" sz="1600" dirty="0">
                <a:latin typeface="Maven Pro" pitchFamily="2" charset="77"/>
              </a:rPr>
              <a:t>.  </a:t>
            </a:r>
          </a:p>
          <a:p>
            <a:r>
              <a:rPr lang="en-US" sz="1600" dirty="0">
                <a:latin typeface="Maven Pro" pitchFamily="2" charset="77"/>
              </a:rPr>
              <a:t>After building the bar graph, drop </a:t>
            </a:r>
            <a:r>
              <a:rPr lang="en-US" sz="1600" b="1" dirty="0">
                <a:latin typeface="Maven Pro" pitchFamily="2" charset="77"/>
              </a:rPr>
              <a:t>Segment</a:t>
            </a:r>
            <a:r>
              <a:rPr lang="en-US" sz="1600" dirty="0">
                <a:latin typeface="Maven Pro" pitchFamily="2" charset="77"/>
              </a:rPr>
              <a:t> to </a:t>
            </a:r>
            <a:r>
              <a:rPr lang="en-US" sz="1600" b="1" dirty="0">
                <a:latin typeface="Maven Pro" pitchFamily="2" charset="77"/>
              </a:rPr>
              <a:t>Color</a:t>
            </a:r>
            <a:r>
              <a:rPr lang="en-US" sz="1600" dirty="0">
                <a:latin typeface="Maven Pro" pitchFamily="2" charset="77"/>
              </a:rPr>
              <a:t> under </a:t>
            </a:r>
            <a:r>
              <a:rPr lang="en-US" sz="1600" b="1" dirty="0">
                <a:latin typeface="Maven Pro" pitchFamily="2" charset="77"/>
              </a:rPr>
              <a:t>Marks</a:t>
            </a:r>
            <a:r>
              <a:rPr lang="en-US" sz="1600" dirty="0">
                <a:latin typeface="Maven Pro" pitchFamily="2" charset="77"/>
              </a:rPr>
              <a:t> to create stack bar plot.  </a:t>
            </a:r>
          </a:p>
        </p:txBody>
      </p:sp>
      <p:pic>
        <p:nvPicPr>
          <p:cNvPr id="12" name="Picture 11" descr="Chart, bar chart&#10;&#10;Description automatically generated">
            <a:extLst>
              <a:ext uri="{FF2B5EF4-FFF2-40B4-BE49-F238E27FC236}">
                <a16:creationId xmlns:a16="http://schemas.microsoft.com/office/drawing/2014/main" id="{58177E78-3319-D448-81B4-EB08D7E7B1CD}"/>
              </a:ext>
            </a:extLst>
          </p:cNvPr>
          <p:cNvPicPr>
            <a:picLocks noChangeAspect="1"/>
          </p:cNvPicPr>
          <p:nvPr/>
        </p:nvPicPr>
        <p:blipFill>
          <a:blip r:embed="rId7"/>
          <a:stretch>
            <a:fillRect/>
          </a:stretch>
        </p:blipFill>
        <p:spPr>
          <a:xfrm>
            <a:off x="1433697" y="1399613"/>
            <a:ext cx="6348355" cy="3740349"/>
          </a:xfrm>
          <a:prstGeom prst="rect">
            <a:avLst/>
          </a:prstGeom>
        </p:spPr>
      </p:pic>
    </p:spTree>
    <p:extLst>
      <p:ext uri="{BB962C8B-B14F-4D97-AF65-F5344CB8AC3E}">
        <p14:creationId xmlns:p14="http://schemas.microsoft.com/office/powerpoint/2010/main" val="32117469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C3BCA3C-E6B4-0B45-BB84-58B2580FEDA7}"/>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1146"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3C3BCA3C-E6B4-0B45-BB84-58B2580FEDA7}"/>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t>Time series</a:t>
            </a:r>
            <a:br>
              <a:rPr lang="en-US" dirty="0"/>
            </a:br>
            <a:r>
              <a:rPr lang="en-US" dirty="0">
                <a:latin typeface="Tw Cen MT Condensed" panose="020B0606020104020203" pitchFamily="34" charset="0"/>
              </a:rPr>
              <a:t>values display how something changed over time</a:t>
            </a:r>
            <a:endParaRPr lang="en-US" sz="2400" dirty="0">
              <a:latin typeface="Tw Cen MT Condensed" panose="020B0606020104020203" pitchFamily="34" charset="0"/>
            </a:endParaRPr>
          </a:p>
        </p:txBody>
      </p:sp>
      <p:sp>
        <p:nvSpPr>
          <p:cNvPr id="8" name="Content Placeholder 7">
            <a:extLst>
              <a:ext uri="{FF2B5EF4-FFF2-40B4-BE49-F238E27FC236}">
                <a16:creationId xmlns:a16="http://schemas.microsoft.com/office/drawing/2014/main" id="{B28118D5-1B33-C345-8C9F-152108008DAF}"/>
              </a:ext>
            </a:extLst>
          </p:cNvPr>
          <p:cNvSpPr>
            <a:spLocks noGrp="1"/>
          </p:cNvSpPr>
          <p:nvPr>
            <p:ph idx="1"/>
          </p:nvPr>
        </p:nvSpPr>
        <p:spPr>
          <a:xfrm>
            <a:off x="311700" y="1445083"/>
            <a:ext cx="8520600" cy="3416400"/>
          </a:xfrm>
        </p:spPr>
        <p:txBody>
          <a:bodyPr/>
          <a:lstStyle/>
          <a:p>
            <a:r>
              <a:rPr lang="en-US" sz="3200" dirty="0"/>
              <a:t>I need to report our sales trends to CEO.</a:t>
            </a:r>
          </a:p>
          <a:p>
            <a:r>
              <a:rPr lang="en-US" sz="3200" dirty="0"/>
              <a:t>Show me our quarterly sales from 2012 through 2015 and show the trend line over time.</a:t>
            </a:r>
          </a:p>
        </p:txBody>
      </p:sp>
    </p:spTree>
    <p:extLst>
      <p:ext uri="{BB962C8B-B14F-4D97-AF65-F5344CB8AC3E}">
        <p14:creationId xmlns:p14="http://schemas.microsoft.com/office/powerpoint/2010/main" val="25220186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A87720A0-D415-3A42-A60C-F36BDE284357}"/>
              </a:ext>
            </a:extLst>
          </p:cNvPr>
          <p:cNvGraphicFramePr>
            <a:graphicFrameLocks noChangeAspect="1"/>
          </p:cNvGraphicFramePr>
          <p:nvPr>
            <p:custDataLst>
              <p:tags r:id="rId2"/>
            </p:custDataLst>
            <p:extLst>
              <p:ext uri="{D42A27DB-BD31-4B8C-83A1-F6EECF244321}">
                <p14:modId xmlns:p14="http://schemas.microsoft.com/office/powerpoint/2010/main" val="162722195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711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Time Series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386548"/>
            <a:ext cx="9032488" cy="3416400"/>
          </a:xfrm>
        </p:spPr>
        <p:txBody>
          <a:bodyPr/>
          <a:lstStyle/>
          <a:p>
            <a:r>
              <a:rPr lang="en-US" sz="1300" dirty="0">
                <a:latin typeface="Maven Pro" pitchFamily="2" charset="77"/>
              </a:rPr>
              <a:t>Create a simple </a:t>
            </a:r>
            <a:r>
              <a:rPr lang="en-US" sz="1300" dirty="0"/>
              <a:t>trend line </a:t>
            </a:r>
            <a:r>
              <a:rPr lang="en-US" sz="1300" dirty="0">
                <a:latin typeface="Maven Pro" pitchFamily="2" charset="77"/>
              </a:rPr>
              <a:t>to show quarterly sales from 2012 to 2015 by drag and drop </a:t>
            </a:r>
            <a:r>
              <a:rPr lang="en-US" sz="1300" b="1" dirty="0">
                <a:latin typeface="Maven Pro" pitchFamily="2" charset="77"/>
              </a:rPr>
              <a:t>Order Date </a:t>
            </a:r>
            <a:r>
              <a:rPr lang="en-US" sz="1300" dirty="0">
                <a:latin typeface="Maven Pro" pitchFamily="2" charset="77"/>
              </a:rPr>
              <a:t>to </a:t>
            </a:r>
            <a:r>
              <a:rPr lang="en-US" sz="1300" b="1" dirty="0">
                <a:latin typeface="Maven Pro" pitchFamily="2" charset="77"/>
              </a:rPr>
              <a:t>Columns</a:t>
            </a:r>
            <a:r>
              <a:rPr lang="en-US" sz="1300" dirty="0">
                <a:latin typeface="Maven Pro" pitchFamily="2" charset="77"/>
              </a:rPr>
              <a:t> and </a:t>
            </a:r>
            <a:r>
              <a:rPr lang="en-US" sz="1300" b="1" dirty="0">
                <a:latin typeface="Maven Pro" pitchFamily="2" charset="77"/>
              </a:rPr>
              <a:t>Sales</a:t>
            </a:r>
            <a:r>
              <a:rPr lang="en-US" sz="1300" dirty="0">
                <a:latin typeface="Maven Pro" pitchFamily="2" charset="77"/>
              </a:rPr>
              <a:t> to </a:t>
            </a:r>
            <a:r>
              <a:rPr lang="en-US" sz="1300" b="1" dirty="0">
                <a:latin typeface="Maven Pro" pitchFamily="2" charset="77"/>
              </a:rPr>
              <a:t>Rows</a:t>
            </a:r>
          </a:p>
          <a:p>
            <a:r>
              <a:rPr lang="en-US" sz="1300" dirty="0">
                <a:latin typeface="Maven Pro" pitchFamily="2" charset="77"/>
              </a:rPr>
              <a:t>Click on </a:t>
            </a:r>
            <a:r>
              <a:rPr lang="en-US" sz="1300" b="1" dirty="0">
                <a:latin typeface="Maven Pro" pitchFamily="2" charset="77"/>
              </a:rPr>
              <a:t>Show Me </a:t>
            </a:r>
            <a:r>
              <a:rPr lang="en-US" sz="1300" dirty="0">
                <a:latin typeface="Maven Pro" pitchFamily="2" charset="77"/>
              </a:rPr>
              <a:t>to select </a:t>
            </a:r>
            <a:r>
              <a:rPr lang="en-US" sz="1300" b="1" dirty="0">
                <a:latin typeface="Maven Pro" pitchFamily="2" charset="77"/>
              </a:rPr>
              <a:t>Line</a:t>
            </a:r>
            <a:r>
              <a:rPr lang="en-US" sz="1300" dirty="0">
                <a:latin typeface="Maven Pro" pitchFamily="2" charset="77"/>
              </a:rPr>
              <a:t> graph and change </a:t>
            </a:r>
            <a:r>
              <a:rPr lang="en-US" sz="1300" b="1" dirty="0">
                <a:latin typeface="Maven Pro" pitchFamily="2" charset="77"/>
              </a:rPr>
              <a:t>Order Date </a:t>
            </a:r>
            <a:r>
              <a:rPr lang="en-US" sz="1300" dirty="0">
                <a:latin typeface="Maven Pro" pitchFamily="2" charset="77"/>
              </a:rPr>
              <a:t>to </a:t>
            </a:r>
            <a:r>
              <a:rPr lang="en-US" sz="1300" b="1" dirty="0">
                <a:latin typeface="Maven Pro" pitchFamily="2" charset="77"/>
              </a:rPr>
              <a:t>Quarterly</a:t>
            </a:r>
            <a:r>
              <a:rPr lang="en-US" sz="1300" dirty="0">
                <a:latin typeface="Maven Pro" pitchFamily="2" charset="77"/>
              </a:rPr>
              <a:t>.</a:t>
            </a:r>
          </a:p>
          <a:p>
            <a:r>
              <a:rPr lang="en-US" sz="1300" dirty="0">
                <a:latin typeface="Maven Pro" pitchFamily="2" charset="77"/>
              </a:rPr>
              <a:t>Activate trend line by selecting </a:t>
            </a:r>
            <a:r>
              <a:rPr lang="en-US" sz="1300" b="1" dirty="0">
                <a:latin typeface="Maven Pro" pitchFamily="2" charset="77"/>
              </a:rPr>
              <a:t>Trendlines</a:t>
            </a:r>
            <a:r>
              <a:rPr lang="en-US" sz="1300" dirty="0">
                <a:latin typeface="Maven Pro" pitchFamily="2" charset="77"/>
              </a:rPr>
              <a:t> under </a:t>
            </a:r>
            <a:r>
              <a:rPr lang="en-US" sz="1300" b="1" dirty="0">
                <a:latin typeface="Maven Pro" pitchFamily="2" charset="77"/>
              </a:rPr>
              <a:t>Analysis</a:t>
            </a:r>
            <a:r>
              <a:rPr lang="en-US" sz="1300" dirty="0">
                <a:latin typeface="Maven Pro" pitchFamily="2" charset="77"/>
              </a:rPr>
              <a:t>.</a:t>
            </a: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6" name="Picture 5" descr="Chart, line chart&#10;&#10;Description automatically generated">
            <a:extLst>
              <a:ext uri="{FF2B5EF4-FFF2-40B4-BE49-F238E27FC236}">
                <a16:creationId xmlns:a16="http://schemas.microsoft.com/office/drawing/2014/main" id="{A002BEA0-2CC3-7E45-AC67-420CA0E35234}"/>
              </a:ext>
            </a:extLst>
          </p:cNvPr>
          <p:cNvPicPr>
            <a:picLocks noChangeAspect="1"/>
          </p:cNvPicPr>
          <p:nvPr/>
        </p:nvPicPr>
        <p:blipFill>
          <a:blip r:embed="rId7"/>
          <a:stretch>
            <a:fillRect/>
          </a:stretch>
        </p:blipFill>
        <p:spPr>
          <a:xfrm>
            <a:off x="1478371" y="1410306"/>
            <a:ext cx="6357815" cy="3733194"/>
          </a:xfrm>
          <a:prstGeom prst="rect">
            <a:avLst/>
          </a:prstGeom>
        </p:spPr>
      </p:pic>
    </p:spTree>
    <p:extLst>
      <p:ext uri="{BB962C8B-B14F-4D97-AF65-F5344CB8AC3E}">
        <p14:creationId xmlns:p14="http://schemas.microsoft.com/office/powerpoint/2010/main" val="3829546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8627B88-95CE-764B-BF7A-2E987DEC1664}"/>
              </a:ext>
            </a:extLst>
          </p:cNvPr>
          <p:cNvGraphicFramePr>
            <a:graphicFrameLocks noChangeAspect="1"/>
          </p:cNvGraphicFramePr>
          <p:nvPr>
            <p:custDataLst>
              <p:tags r:id="rId2"/>
            </p:custDataLst>
            <p:extLst>
              <p:ext uri="{D42A27DB-BD31-4B8C-83A1-F6EECF244321}">
                <p14:modId xmlns:p14="http://schemas.microsoft.com/office/powerpoint/2010/main" val="293880734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537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66" name="Google Shape;6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Calibri" panose="020F0502020204030204" pitchFamily="34" charset="0"/>
                <a:ea typeface="Maven Pro"/>
                <a:cs typeface="Calibri" panose="020F0502020204030204" pitchFamily="34" charset="0"/>
                <a:sym typeface="Maven Pro"/>
              </a:rPr>
              <a:t>Agenda</a:t>
            </a:r>
            <a:endParaRPr sz="2400" b="1" i="0" u="none" strike="noStrike" cap="none" dirty="0">
              <a:solidFill>
                <a:schemeClr val="tx1"/>
              </a:solidFill>
              <a:latin typeface="Calibri" panose="020F0502020204030204" pitchFamily="34" charset="0"/>
              <a:ea typeface="Maven Pro"/>
              <a:cs typeface="Calibri" panose="020F0502020204030204" pitchFamily="34" charset="0"/>
              <a:sym typeface="Maven Pro"/>
            </a:endParaRPr>
          </a:p>
        </p:txBody>
      </p:sp>
      <p:sp>
        <p:nvSpPr>
          <p:cNvPr id="67" name="Google Shape;67;p15"/>
          <p:cNvSpPr txBox="1">
            <a:spLocks noGrp="1"/>
          </p:cNvSpPr>
          <p:nvPr>
            <p:ph type="body" idx="1"/>
          </p:nvPr>
        </p:nvSpPr>
        <p:spPr>
          <a:xfrm>
            <a:off x="628375" y="1470500"/>
            <a:ext cx="7705800" cy="31146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What is Tableau </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Tableau Desktop Workspace</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Connecting Data to Tableau</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Data Relationships</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Let’s make some graphs</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Hands-on exercise </a:t>
            </a: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3</a:t>
            </a:fld>
            <a:endParaRPr lang="en" dirty="0">
              <a:latin typeface="Maven Pro" pitchFamily="2" charset="77"/>
            </a:endParaRPr>
          </a:p>
        </p:txBody>
      </p:sp>
    </p:spTree>
    <p:extLst>
      <p:ext uri="{BB962C8B-B14F-4D97-AF65-F5344CB8AC3E}">
        <p14:creationId xmlns:p14="http://schemas.microsoft.com/office/powerpoint/2010/main" val="6551508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31511F7-9E2B-9D4E-9BF1-B6D2D43144CB}"/>
              </a:ext>
            </a:extLst>
          </p:cNvPr>
          <p:cNvGraphicFramePr>
            <a:graphicFrameLocks noChangeAspect="1"/>
          </p:cNvGraphicFramePr>
          <p:nvPr>
            <p:custDataLst>
              <p:tags r:id="rId2"/>
            </p:custDataLst>
            <p:extLst>
              <p:ext uri="{D42A27DB-BD31-4B8C-83A1-F6EECF244321}">
                <p14:modId xmlns:p14="http://schemas.microsoft.com/office/powerpoint/2010/main" val="288589133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892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Ranking</a:t>
            </a:r>
            <a:br>
              <a:rPr lang="en-US" dirty="0">
                <a:latin typeface="Maven Pro" pitchFamily="2" charset="77"/>
              </a:rPr>
            </a:br>
            <a:r>
              <a:rPr lang="en-US" sz="2400" dirty="0">
                <a:latin typeface="Tw Cen MT Condensed" panose="020B0606020104020203" pitchFamily="34" charset="0"/>
              </a:rPr>
              <a:t>values are ordered by size (descending or ascending)</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408291" y="2245950"/>
            <a:ext cx="1913363" cy="1346785"/>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8"/>
          <a:stretch>
            <a:fillRect/>
          </a:stretch>
        </p:blipFill>
        <p:spPr>
          <a:xfrm>
            <a:off x="2321654" y="2263500"/>
            <a:ext cx="1913363" cy="1329235"/>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0CBAFB94-950E-423C-8DE0-D089D131624D}"/>
              </a:ext>
            </a:extLst>
          </p:cNvPr>
          <p:cNvPicPr>
            <a:picLocks noChangeAspect="1"/>
          </p:cNvPicPr>
          <p:nvPr/>
        </p:nvPicPr>
        <p:blipFill>
          <a:blip r:embed="rId9"/>
          <a:stretch>
            <a:fillRect/>
          </a:stretch>
        </p:blipFill>
        <p:spPr>
          <a:xfrm>
            <a:off x="4862281" y="2245950"/>
            <a:ext cx="1885499" cy="1314276"/>
          </a:xfrm>
          <a:prstGeom prst="rect">
            <a:avLst/>
          </a:prstGeom>
        </p:spPr>
      </p:pic>
      <p:pic>
        <p:nvPicPr>
          <p:cNvPr id="11" name="Picture 10">
            <a:extLst>
              <a:ext uri="{FF2B5EF4-FFF2-40B4-BE49-F238E27FC236}">
                <a16:creationId xmlns:a16="http://schemas.microsoft.com/office/drawing/2014/main" id="{1FEFD934-D11B-4318-BEAD-A8D8E109C2C1}"/>
              </a:ext>
            </a:extLst>
          </p:cNvPr>
          <p:cNvPicPr>
            <a:picLocks noChangeAspect="1"/>
          </p:cNvPicPr>
          <p:nvPr/>
        </p:nvPicPr>
        <p:blipFill>
          <a:blip r:embed="rId10"/>
          <a:stretch>
            <a:fillRect/>
          </a:stretch>
        </p:blipFill>
        <p:spPr>
          <a:xfrm>
            <a:off x="6775644" y="2245950"/>
            <a:ext cx="1842875" cy="1318921"/>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408290" y="3648416"/>
            <a:ext cx="3760652"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
        <p:nvSpPr>
          <p:cNvPr id="12" name="TextBox 11">
            <a:extLst>
              <a:ext uri="{FF2B5EF4-FFF2-40B4-BE49-F238E27FC236}">
                <a16:creationId xmlns:a16="http://schemas.microsoft.com/office/drawing/2014/main" id="{C8507D6B-BC41-41E7-A070-B8DA273ECB4C}"/>
              </a:ext>
            </a:extLst>
          </p:cNvPr>
          <p:cNvSpPr txBox="1"/>
          <p:nvPr/>
        </p:nvSpPr>
        <p:spPr>
          <a:xfrm>
            <a:off x="4895317" y="3560226"/>
            <a:ext cx="3760652" cy="253916"/>
          </a:xfrm>
          <a:prstGeom prst="rect">
            <a:avLst/>
          </a:prstGeom>
          <a:noFill/>
        </p:spPr>
        <p:txBody>
          <a:bodyPr wrap="square" rtlCol="0">
            <a:spAutoFit/>
          </a:bodyPr>
          <a:lstStyle/>
          <a:p>
            <a:pPr algn="ctr"/>
            <a:r>
              <a:rPr lang="en-US" sz="1050" dirty="0"/>
              <a:t>Dot Plots</a:t>
            </a:r>
          </a:p>
        </p:txBody>
      </p:sp>
    </p:spTree>
    <p:extLst>
      <p:ext uri="{BB962C8B-B14F-4D97-AF65-F5344CB8AC3E}">
        <p14:creationId xmlns:p14="http://schemas.microsoft.com/office/powerpoint/2010/main" val="13679627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31511F7-9E2B-9D4E-9BF1-B6D2D43144CB}"/>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5002"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B31511F7-9E2B-9D4E-9BF1-B6D2D43144CB}"/>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Ranking</a:t>
            </a:r>
            <a:br>
              <a:rPr lang="en-US" dirty="0">
                <a:latin typeface="Maven Pro" pitchFamily="2" charset="77"/>
              </a:rPr>
            </a:br>
            <a:r>
              <a:rPr lang="en-US" sz="2400" dirty="0">
                <a:latin typeface="Tw Cen MT Condensed" panose="020B0606020104020203" pitchFamily="34" charset="0"/>
              </a:rPr>
              <a:t>values are ordered by size (descending or ascending)</a:t>
            </a:r>
          </a:p>
        </p:txBody>
      </p:sp>
      <p:sp>
        <p:nvSpPr>
          <p:cNvPr id="6" name="Content Placeholder 5">
            <a:extLst>
              <a:ext uri="{FF2B5EF4-FFF2-40B4-BE49-F238E27FC236}">
                <a16:creationId xmlns:a16="http://schemas.microsoft.com/office/drawing/2014/main" id="{71038C30-7827-3B49-965C-EC8807C7BAFF}"/>
              </a:ext>
            </a:extLst>
          </p:cNvPr>
          <p:cNvSpPr>
            <a:spLocks noGrp="1"/>
          </p:cNvSpPr>
          <p:nvPr>
            <p:ph idx="1"/>
          </p:nvPr>
        </p:nvSpPr>
        <p:spPr>
          <a:xfrm>
            <a:off x="311700" y="1694062"/>
            <a:ext cx="8520600" cy="2922955"/>
          </a:xfrm>
        </p:spPr>
        <p:txBody>
          <a:bodyPr/>
          <a:lstStyle/>
          <a:p>
            <a:r>
              <a:rPr lang="en-US" sz="2800" dirty="0"/>
              <a:t>We want to hire a new regional Chief Sales Officer in a region that is struggling to make profits. Which region we should hire a CSO for?</a:t>
            </a:r>
          </a:p>
          <a:p>
            <a:endParaRPr lang="en-US" sz="2800" dirty="0"/>
          </a:p>
        </p:txBody>
      </p:sp>
    </p:spTree>
    <p:extLst>
      <p:ext uri="{BB962C8B-B14F-4D97-AF65-F5344CB8AC3E}">
        <p14:creationId xmlns:p14="http://schemas.microsoft.com/office/powerpoint/2010/main" val="13905611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A28D9F7E-BBDA-4940-B295-5AC88133A37C}"/>
              </a:ext>
            </a:extLst>
          </p:cNvPr>
          <p:cNvGraphicFramePr>
            <a:graphicFrameLocks noChangeAspect="1"/>
          </p:cNvGraphicFramePr>
          <p:nvPr>
            <p:custDataLst>
              <p:tags r:id="rId2"/>
            </p:custDataLst>
            <p:extLst>
              <p:ext uri="{D42A27DB-BD31-4B8C-83A1-F6EECF244321}">
                <p14:modId xmlns:p14="http://schemas.microsoft.com/office/powerpoint/2010/main" val="316060098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994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5" name="Picture 4">
            <a:extLst>
              <a:ext uri="{FF2B5EF4-FFF2-40B4-BE49-F238E27FC236}">
                <a16:creationId xmlns:a16="http://schemas.microsoft.com/office/drawing/2014/main" id="{A47C6BAC-2AB5-6344-9F97-461D123D9F7C}"/>
              </a:ext>
            </a:extLst>
          </p:cNvPr>
          <p:cNvPicPr>
            <a:picLocks noChangeAspect="1"/>
          </p:cNvPicPr>
          <p:nvPr/>
        </p:nvPicPr>
        <p:blipFill>
          <a:blip r:embed="rId7"/>
          <a:stretch>
            <a:fillRect/>
          </a:stretch>
        </p:blipFill>
        <p:spPr>
          <a:xfrm>
            <a:off x="3900294" y="1059728"/>
            <a:ext cx="493286" cy="374897"/>
          </a:xfrm>
          <a:prstGeom prst="rect">
            <a:avLst/>
          </a:prstGeom>
        </p:spPr>
      </p:pic>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Ranking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5756" y="750375"/>
            <a:ext cx="9032488" cy="3416400"/>
          </a:xfrm>
        </p:spPr>
        <p:txBody>
          <a:bodyPr/>
          <a:lstStyle/>
          <a:p>
            <a:r>
              <a:rPr lang="en-US" sz="1600" dirty="0">
                <a:latin typeface="Maven Pro" pitchFamily="2" charset="77"/>
              </a:rPr>
              <a:t>Let’s build a bar graph by drag and drop </a:t>
            </a:r>
            <a:r>
              <a:rPr lang="en-US" sz="1600" b="1" dirty="0">
                <a:latin typeface="Maven Pro" pitchFamily="2" charset="77"/>
              </a:rPr>
              <a:t>Region</a:t>
            </a:r>
            <a:r>
              <a:rPr lang="en-US" sz="1600" dirty="0">
                <a:latin typeface="Maven Pro" pitchFamily="2" charset="77"/>
              </a:rPr>
              <a:t> to </a:t>
            </a:r>
            <a:r>
              <a:rPr lang="en-US" sz="1600" b="1" dirty="0">
                <a:latin typeface="Maven Pro" pitchFamily="2" charset="77"/>
              </a:rPr>
              <a:t>Columns</a:t>
            </a:r>
            <a:r>
              <a:rPr lang="en-US" sz="1600" dirty="0">
                <a:latin typeface="Maven Pro" pitchFamily="2" charset="77"/>
              </a:rPr>
              <a:t> and </a:t>
            </a:r>
            <a:r>
              <a:rPr lang="en-US" sz="1600" b="1" dirty="0">
                <a:latin typeface="Maven Pro" pitchFamily="2" charset="77"/>
              </a:rPr>
              <a:t>Profit</a:t>
            </a:r>
            <a:r>
              <a:rPr lang="en-US" sz="1600" dirty="0">
                <a:latin typeface="Maven Pro" pitchFamily="2" charset="77"/>
              </a:rPr>
              <a:t> to </a:t>
            </a:r>
            <a:r>
              <a:rPr lang="en-US" sz="1600" b="1" dirty="0">
                <a:latin typeface="Maven Pro" pitchFamily="2" charset="77"/>
              </a:rPr>
              <a:t>Rows</a:t>
            </a:r>
            <a:r>
              <a:rPr lang="en-US" sz="1600" dirty="0">
                <a:latin typeface="Maven Pro" pitchFamily="2" charset="77"/>
              </a:rPr>
              <a:t>.  </a:t>
            </a:r>
          </a:p>
          <a:p>
            <a:r>
              <a:rPr lang="en-US" sz="1600" dirty="0">
                <a:latin typeface="Maven Pro" pitchFamily="2" charset="77"/>
              </a:rPr>
              <a:t>After building the bar graph, click on      to display in descending or ascending order.</a:t>
            </a:r>
          </a:p>
          <a:p>
            <a:pPr marL="114300" indent="0">
              <a:buNone/>
            </a:pPr>
            <a:endParaRPr lang="en-US" sz="1600" dirty="0"/>
          </a:p>
        </p:txBody>
      </p:sp>
      <p:pic>
        <p:nvPicPr>
          <p:cNvPr id="7" name="Picture 6" descr="Chart, bar chart&#10;&#10;Description automatically generated">
            <a:extLst>
              <a:ext uri="{FF2B5EF4-FFF2-40B4-BE49-F238E27FC236}">
                <a16:creationId xmlns:a16="http://schemas.microsoft.com/office/drawing/2014/main" id="{FE1ECF3D-8E1A-2647-A5ED-5DBC3B47C59F}"/>
              </a:ext>
            </a:extLst>
          </p:cNvPr>
          <p:cNvPicPr>
            <a:picLocks noChangeAspect="1"/>
          </p:cNvPicPr>
          <p:nvPr/>
        </p:nvPicPr>
        <p:blipFill>
          <a:blip r:embed="rId8"/>
          <a:stretch>
            <a:fillRect/>
          </a:stretch>
        </p:blipFill>
        <p:spPr>
          <a:xfrm>
            <a:off x="1286812" y="1434625"/>
            <a:ext cx="6396379" cy="3710141"/>
          </a:xfrm>
          <a:prstGeom prst="rect">
            <a:avLst/>
          </a:prstGeom>
        </p:spPr>
      </p:pic>
    </p:spTree>
    <p:extLst>
      <p:ext uri="{BB962C8B-B14F-4D97-AF65-F5344CB8AC3E}">
        <p14:creationId xmlns:p14="http://schemas.microsoft.com/office/powerpoint/2010/main" val="9712539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826EDE57-44BF-4948-8756-61BDBAE8BE1F}"/>
              </a:ext>
            </a:extLst>
          </p:cNvPr>
          <p:cNvGraphicFramePr>
            <a:graphicFrameLocks noChangeAspect="1"/>
          </p:cNvGraphicFramePr>
          <p:nvPr>
            <p:custDataLst>
              <p:tags r:id="rId2"/>
            </p:custDataLst>
            <p:extLst>
              <p:ext uri="{D42A27DB-BD31-4B8C-83A1-F6EECF244321}">
                <p14:modId xmlns:p14="http://schemas.microsoft.com/office/powerpoint/2010/main" val="94328112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097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7" name="Picture 6" descr="A picture containing vector graphics&#10;&#10;Description generated with high confidence">
            <a:extLst>
              <a:ext uri="{FF2B5EF4-FFF2-40B4-BE49-F238E27FC236}">
                <a16:creationId xmlns:a16="http://schemas.microsoft.com/office/drawing/2014/main" id="{C684695A-5578-417F-BB4D-32C947F07F15}"/>
              </a:ext>
            </a:extLst>
          </p:cNvPr>
          <p:cNvPicPr>
            <a:picLocks noChangeAspect="1"/>
          </p:cNvPicPr>
          <p:nvPr/>
        </p:nvPicPr>
        <p:blipFill>
          <a:blip r:embed="rId7"/>
          <a:stretch>
            <a:fillRect/>
          </a:stretch>
        </p:blipFill>
        <p:spPr>
          <a:xfrm>
            <a:off x="7073202" y="137555"/>
            <a:ext cx="1880361" cy="1609838"/>
          </a:xfrm>
          <a:prstGeom prst="rect">
            <a:avLst/>
          </a:prstGeom>
        </p:spPr>
      </p:pic>
      <p:pic>
        <p:nvPicPr>
          <p:cNvPr id="5" name="Picture 4" descr="A close up of a logo&#10;&#10;Description generated with high confidence">
            <a:extLst>
              <a:ext uri="{FF2B5EF4-FFF2-40B4-BE49-F238E27FC236}">
                <a16:creationId xmlns:a16="http://schemas.microsoft.com/office/drawing/2014/main" id="{35F2BB76-6E49-4993-ACE9-EE1C4C5FA4F9}"/>
              </a:ext>
            </a:extLst>
          </p:cNvPr>
          <p:cNvPicPr>
            <a:picLocks noChangeAspect="1"/>
          </p:cNvPicPr>
          <p:nvPr/>
        </p:nvPicPr>
        <p:blipFill>
          <a:blip r:embed="rId8"/>
          <a:stretch>
            <a:fillRect/>
          </a:stretch>
        </p:blipFill>
        <p:spPr>
          <a:xfrm>
            <a:off x="0" y="3369100"/>
            <a:ext cx="2064190" cy="1774400"/>
          </a:xfrm>
          <a:prstGeom prst="rect">
            <a:avLst/>
          </a:prstGeom>
        </p:spPr>
      </p:pic>
      <p:sp>
        <p:nvSpPr>
          <p:cNvPr id="2" name="Title 1">
            <a:extLst>
              <a:ext uri="{FF2B5EF4-FFF2-40B4-BE49-F238E27FC236}">
                <a16:creationId xmlns:a16="http://schemas.microsoft.com/office/drawing/2014/main" id="{4EE9BDC9-04AE-4B81-A3D4-20037931CAAE}"/>
              </a:ext>
            </a:extLst>
          </p:cNvPr>
          <p:cNvSpPr>
            <a:spLocks noGrp="1"/>
          </p:cNvSpPr>
          <p:nvPr>
            <p:ph type="title"/>
          </p:nvPr>
        </p:nvSpPr>
        <p:spPr>
          <a:xfrm>
            <a:off x="311700" y="137555"/>
            <a:ext cx="8520600" cy="572700"/>
          </a:xfrm>
        </p:spPr>
        <p:txBody>
          <a:bodyPr vert="horz"/>
          <a:lstStyle/>
          <a:p>
            <a:r>
              <a:rPr lang="en-US" dirty="0">
                <a:latin typeface="Maven Pro" pitchFamily="2" charset="77"/>
              </a:rPr>
              <a:t>Part to Whole</a:t>
            </a:r>
            <a:r>
              <a:rPr lang="en-US" dirty="0">
                <a:latin typeface="Tw Cen MT Condensed" panose="020B0606020104020203" pitchFamily="34" charset="0"/>
              </a:rPr>
              <a:t> </a:t>
            </a:r>
            <a:br>
              <a:rPr lang="en-US" dirty="0">
                <a:latin typeface="Tw Cen MT Condensed" panose="020B0606020104020203" pitchFamily="34" charset="0"/>
              </a:rPr>
            </a:br>
            <a:r>
              <a:rPr lang="en-US" dirty="0">
                <a:latin typeface="Tw Cen MT Condensed" panose="020B0606020104020203" pitchFamily="34" charset="0"/>
              </a:rPr>
              <a:t>values represent parts (ratios) of a whole</a:t>
            </a:r>
            <a:br>
              <a:rPr lang="en-US" dirty="0">
                <a:latin typeface="Maven Pro" pitchFamily="2" charset="77"/>
              </a:rPr>
            </a:br>
            <a:endParaRPr lang="en-US" dirty="0">
              <a:latin typeface="Maven Pro" pitchFamily="2" charset="77"/>
            </a:endParaRPr>
          </a:p>
        </p:txBody>
      </p:sp>
      <p:sp>
        <p:nvSpPr>
          <p:cNvPr id="3" name="Content Placeholder 2">
            <a:extLst>
              <a:ext uri="{FF2B5EF4-FFF2-40B4-BE49-F238E27FC236}">
                <a16:creationId xmlns:a16="http://schemas.microsoft.com/office/drawing/2014/main" id="{D7B49CB7-E8F1-4E77-B75A-4BEDFD16A737}"/>
              </a:ext>
            </a:extLst>
          </p:cNvPr>
          <p:cNvSpPr>
            <a:spLocks noGrp="1"/>
          </p:cNvSpPr>
          <p:nvPr>
            <p:ph idx="1"/>
          </p:nvPr>
        </p:nvSpPr>
        <p:spPr>
          <a:xfrm>
            <a:off x="311700" y="1182615"/>
            <a:ext cx="8520600" cy="3416400"/>
          </a:xfrm>
        </p:spPr>
        <p:txBody>
          <a:bodyPr>
            <a:normAutofit fontScale="92500" lnSpcReduction="10000"/>
          </a:bodyPr>
          <a:lstStyle/>
          <a:p>
            <a:r>
              <a:rPr lang="en-US" sz="2100" dirty="0">
                <a:latin typeface="Maven Pro" pitchFamily="2" charset="77"/>
              </a:rPr>
              <a:t>Pie chart: commonly used to show parts of a whole</a:t>
            </a:r>
          </a:p>
          <a:p>
            <a:pPr marL="114300" indent="0">
              <a:buNone/>
            </a:pPr>
            <a:endParaRPr lang="en-US" sz="2100" i="1" dirty="0">
              <a:latin typeface="Maven Pro" pitchFamily="2" charset="77"/>
            </a:endParaRPr>
          </a:p>
          <a:p>
            <a:pPr marL="114300" indent="0">
              <a:buNone/>
            </a:pPr>
            <a:r>
              <a:rPr lang="en-US" sz="2100" i="1" dirty="0">
                <a:latin typeface="Maven Pro" pitchFamily="2" charset="77"/>
              </a:rPr>
              <a:t>However,</a:t>
            </a:r>
            <a:endParaRPr lang="en-US" sz="2100" dirty="0">
              <a:latin typeface="Maven Pro" pitchFamily="2" charset="77"/>
            </a:endParaRPr>
          </a:p>
          <a:p>
            <a:r>
              <a:rPr lang="en-US" dirty="0">
                <a:latin typeface="Maven Pro" pitchFamily="2" charset="77"/>
              </a:rPr>
              <a:t>Hard to judge relative size of pie slices – better at differentiating length</a:t>
            </a:r>
          </a:p>
          <a:p>
            <a:endParaRPr lang="en-US" dirty="0">
              <a:latin typeface="Maven Pro" pitchFamily="2" charset="77"/>
            </a:endParaRPr>
          </a:p>
          <a:p>
            <a:r>
              <a:rPr lang="en-US" dirty="0">
                <a:latin typeface="Maven Pro" pitchFamily="2" charset="77"/>
              </a:rPr>
              <a:t>Take up a lot of space to present little information</a:t>
            </a:r>
          </a:p>
          <a:p>
            <a:endParaRPr lang="en-US" dirty="0">
              <a:latin typeface="Maven Pro" pitchFamily="2" charset="77"/>
            </a:endParaRPr>
          </a:p>
          <a:p>
            <a:r>
              <a:rPr lang="en-US" dirty="0">
                <a:latin typeface="Maven Pro" pitchFamily="2" charset="77"/>
              </a:rPr>
              <a:t>Require labels and good color contrast to even be usable (often difficult)</a:t>
            </a:r>
          </a:p>
          <a:p>
            <a:endParaRPr lang="en-US" dirty="0">
              <a:latin typeface="Maven Pro" pitchFamily="2" charset="77"/>
            </a:endParaRPr>
          </a:p>
          <a:p>
            <a:pPr marL="1544638" indent="-1430338">
              <a:buNone/>
            </a:pPr>
            <a:r>
              <a:rPr lang="en-US" dirty="0">
                <a:latin typeface="Maven Pro" pitchFamily="2" charset="77"/>
              </a:rPr>
              <a:t>                     When have one part that is a lot bigger than the other parts, pie chart can then be used to best depict the visual</a:t>
            </a:r>
          </a:p>
          <a:p>
            <a:endParaRPr lang="en-US" dirty="0">
              <a:latin typeface="Maven Pro" pitchFamily="2" charset="77"/>
            </a:endParaRPr>
          </a:p>
          <a:p>
            <a:endParaRPr lang="en-US" dirty="0">
              <a:latin typeface="Maven Pro" pitchFamily="2" charset="77"/>
            </a:endParaRPr>
          </a:p>
          <a:p>
            <a:endParaRPr lang="en-US" dirty="0"/>
          </a:p>
        </p:txBody>
      </p:sp>
    </p:spTree>
    <p:extLst>
      <p:ext uri="{BB962C8B-B14F-4D97-AF65-F5344CB8AC3E}">
        <p14:creationId xmlns:p14="http://schemas.microsoft.com/office/powerpoint/2010/main" val="1023805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826EDE57-44BF-4948-8756-61BDBAE8BE1F}"/>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7050" name="think-cell Slide" r:id="rId5" imgW="7772400" imgH="10058400" progId="TCLayout.ActiveDocument.1">
                  <p:embed/>
                </p:oleObj>
              </mc:Choice>
              <mc:Fallback>
                <p:oleObj name="think-cell Slide" r:id="rId5" imgW="7772400" imgH="10058400" progId="TCLayout.ActiveDocument.1">
                  <p:embed/>
                  <p:pic>
                    <p:nvPicPr>
                      <p:cNvPr id="6" name="Object 5" hidden="1">
                        <a:extLst>
                          <a:ext uri="{FF2B5EF4-FFF2-40B4-BE49-F238E27FC236}">
                            <a16:creationId xmlns:a16="http://schemas.microsoft.com/office/drawing/2014/main" id="{826EDE57-44BF-4948-8756-61BDBAE8BE1F}"/>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4EE9BDC9-04AE-4B81-A3D4-20037931CAAE}"/>
              </a:ext>
            </a:extLst>
          </p:cNvPr>
          <p:cNvSpPr>
            <a:spLocks noGrp="1"/>
          </p:cNvSpPr>
          <p:nvPr>
            <p:ph type="title"/>
          </p:nvPr>
        </p:nvSpPr>
        <p:spPr>
          <a:xfrm>
            <a:off x="311700" y="137555"/>
            <a:ext cx="8520600" cy="572700"/>
          </a:xfrm>
        </p:spPr>
        <p:txBody>
          <a:bodyPr vert="horz"/>
          <a:lstStyle/>
          <a:p>
            <a:r>
              <a:rPr lang="en-US" dirty="0">
                <a:latin typeface="Maven Pro" pitchFamily="2" charset="77"/>
              </a:rPr>
              <a:t>Part to Whole</a:t>
            </a:r>
            <a:r>
              <a:rPr lang="en-US" dirty="0">
                <a:latin typeface="Tw Cen MT Condensed" panose="020B0606020104020203" pitchFamily="34" charset="0"/>
              </a:rPr>
              <a:t> </a:t>
            </a:r>
            <a:br>
              <a:rPr lang="en-US" dirty="0">
                <a:latin typeface="Tw Cen MT Condensed" panose="020B0606020104020203" pitchFamily="34" charset="0"/>
              </a:rPr>
            </a:br>
            <a:r>
              <a:rPr lang="en-US" dirty="0">
                <a:latin typeface="Tw Cen MT Condensed" panose="020B0606020104020203" pitchFamily="34" charset="0"/>
              </a:rPr>
              <a:t>values represent parts (ratios) of a whole</a:t>
            </a:r>
            <a:br>
              <a:rPr lang="en-US" dirty="0">
                <a:latin typeface="Maven Pro" pitchFamily="2" charset="77"/>
              </a:rPr>
            </a:br>
            <a:endParaRPr lang="en-US" dirty="0">
              <a:latin typeface="Maven Pro" pitchFamily="2" charset="77"/>
            </a:endParaRPr>
          </a:p>
        </p:txBody>
      </p:sp>
      <p:sp>
        <p:nvSpPr>
          <p:cNvPr id="8" name="Content Placeholder 7">
            <a:extLst>
              <a:ext uri="{FF2B5EF4-FFF2-40B4-BE49-F238E27FC236}">
                <a16:creationId xmlns:a16="http://schemas.microsoft.com/office/drawing/2014/main" id="{5D7C3934-9C2A-1943-88C3-C95D6EBEF356}"/>
              </a:ext>
            </a:extLst>
          </p:cNvPr>
          <p:cNvSpPr>
            <a:spLocks noGrp="1"/>
          </p:cNvSpPr>
          <p:nvPr>
            <p:ph idx="1"/>
          </p:nvPr>
        </p:nvSpPr>
        <p:spPr/>
        <p:txBody>
          <a:bodyPr/>
          <a:lstStyle/>
          <a:p>
            <a:endParaRPr lang="en-US" sz="2800" dirty="0"/>
          </a:p>
          <a:p>
            <a:r>
              <a:rPr lang="en-US" sz="2800" dirty="0"/>
              <a:t>Which customer segment has the highest return rate and by how much, compared to the other segments?</a:t>
            </a:r>
          </a:p>
        </p:txBody>
      </p:sp>
    </p:spTree>
    <p:extLst>
      <p:ext uri="{BB962C8B-B14F-4D97-AF65-F5344CB8AC3E}">
        <p14:creationId xmlns:p14="http://schemas.microsoft.com/office/powerpoint/2010/main" val="4868019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5964E05-C613-D74E-9F90-35D257980122}"/>
              </a:ext>
            </a:extLst>
          </p:cNvPr>
          <p:cNvGraphicFramePr>
            <a:graphicFrameLocks noChangeAspect="1"/>
          </p:cNvGraphicFramePr>
          <p:nvPr>
            <p:custDataLst>
              <p:tags r:id="rId2"/>
            </p:custDataLst>
            <p:extLst>
              <p:ext uri="{D42A27DB-BD31-4B8C-83A1-F6EECF244321}">
                <p14:modId xmlns:p14="http://schemas.microsoft.com/office/powerpoint/2010/main" val="367047860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199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Pie Chart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5756" y="496276"/>
            <a:ext cx="9032488" cy="3416400"/>
          </a:xfrm>
        </p:spPr>
        <p:txBody>
          <a:bodyPr/>
          <a:lstStyle/>
          <a:p>
            <a:r>
              <a:rPr lang="en-US" sz="1600" dirty="0">
                <a:latin typeface="Maven Pro" pitchFamily="2" charset="77"/>
              </a:rPr>
              <a:t>Create a pie chart to show which customer segment has the highest return rate by drag and drop </a:t>
            </a:r>
            <a:r>
              <a:rPr lang="en-US" sz="1600" b="1" dirty="0">
                <a:latin typeface="Maven Pro" pitchFamily="2" charset="77"/>
              </a:rPr>
              <a:t>Segment</a:t>
            </a:r>
            <a:r>
              <a:rPr lang="en-US" sz="1600" dirty="0">
                <a:latin typeface="Maven Pro" pitchFamily="2" charset="77"/>
              </a:rPr>
              <a:t> into </a:t>
            </a:r>
            <a:r>
              <a:rPr lang="en-US" sz="1600" b="1" dirty="0">
                <a:latin typeface="Maven Pro" pitchFamily="2" charset="77"/>
              </a:rPr>
              <a:t>Columns</a:t>
            </a:r>
            <a:r>
              <a:rPr lang="en-US" sz="1600" dirty="0">
                <a:latin typeface="Maven Pro" pitchFamily="2" charset="77"/>
              </a:rPr>
              <a:t> and drag and drop </a:t>
            </a:r>
            <a:r>
              <a:rPr lang="en-US" sz="1600" b="1" dirty="0">
                <a:latin typeface="Maven Pro" pitchFamily="2" charset="77"/>
              </a:rPr>
              <a:t>Returns (count) </a:t>
            </a:r>
            <a:r>
              <a:rPr lang="en-US" sz="1600" dirty="0">
                <a:latin typeface="Maven Pro" pitchFamily="2" charset="77"/>
              </a:rPr>
              <a:t>into the </a:t>
            </a:r>
            <a:r>
              <a:rPr lang="en-US" sz="1600" b="1" dirty="0">
                <a:latin typeface="Maven Pro" pitchFamily="2" charset="77"/>
              </a:rPr>
              <a:t>Rows</a:t>
            </a:r>
            <a:r>
              <a:rPr lang="en-US" sz="1600" dirty="0">
                <a:latin typeface="Maven Pro" pitchFamily="2" charset="77"/>
              </a:rPr>
              <a:t>.  </a:t>
            </a:r>
          </a:p>
          <a:p>
            <a:r>
              <a:rPr lang="en-US" sz="1600" dirty="0">
                <a:latin typeface="Maven Pro" pitchFamily="2" charset="77"/>
              </a:rPr>
              <a:t>Go to </a:t>
            </a:r>
            <a:r>
              <a:rPr lang="en-US" sz="1600" b="1" dirty="0">
                <a:latin typeface="Maven Pro" pitchFamily="2" charset="77"/>
              </a:rPr>
              <a:t>Show Me</a:t>
            </a:r>
            <a:r>
              <a:rPr lang="en-US" sz="1600" dirty="0">
                <a:latin typeface="Maven Pro" pitchFamily="2" charset="77"/>
              </a:rPr>
              <a:t> and click on </a:t>
            </a:r>
            <a:r>
              <a:rPr lang="en-US" sz="1600" b="1" dirty="0">
                <a:latin typeface="Maven Pro" pitchFamily="2" charset="77"/>
              </a:rPr>
              <a:t>Pie Chart </a:t>
            </a:r>
            <a:r>
              <a:rPr lang="en-US" sz="1600" dirty="0">
                <a:latin typeface="Maven Pro" pitchFamily="2" charset="77"/>
              </a:rPr>
              <a:t>then drop </a:t>
            </a:r>
            <a:r>
              <a:rPr lang="en-US" sz="1600" b="1" dirty="0">
                <a:latin typeface="Maven Pro" pitchFamily="2" charset="77"/>
              </a:rPr>
              <a:t>Segment</a:t>
            </a:r>
            <a:r>
              <a:rPr lang="en-US" sz="1600" dirty="0">
                <a:latin typeface="Maven Pro" pitchFamily="2" charset="77"/>
              </a:rPr>
              <a:t> onto </a:t>
            </a:r>
            <a:r>
              <a:rPr lang="en-US" sz="1600" b="1" dirty="0">
                <a:latin typeface="Maven Pro" pitchFamily="2" charset="77"/>
              </a:rPr>
              <a:t>Label</a:t>
            </a:r>
            <a:r>
              <a:rPr lang="en-US" sz="1600" dirty="0">
                <a:latin typeface="Maven Pro" pitchFamily="2" charset="77"/>
              </a:rPr>
              <a:t> and right click on second </a:t>
            </a:r>
            <a:r>
              <a:rPr lang="en-US" sz="1600" b="1" dirty="0">
                <a:latin typeface="Maven Pro" pitchFamily="2" charset="77"/>
              </a:rPr>
              <a:t>CNT(Returns)</a:t>
            </a:r>
            <a:r>
              <a:rPr lang="en-US" sz="1600" dirty="0">
                <a:latin typeface="Maven Pro" pitchFamily="2" charset="77"/>
              </a:rPr>
              <a:t> to select </a:t>
            </a:r>
            <a:r>
              <a:rPr lang="en-US" sz="1600" b="1" dirty="0">
                <a:latin typeface="Maven Pro" pitchFamily="2" charset="77"/>
              </a:rPr>
              <a:t>Percentage of Total</a:t>
            </a:r>
            <a:r>
              <a:rPr lang="en-US" sz="1600" dirty="0">
                <a:latin typeface="Maven Pro" pitchFamily="2" charset="77"/>
              </a:rPr>
              <a:t> under </a:t>
            </a:r>
            <a:r>
              <a:rPr lang="en-US" sz="1600" b="1" dirty="0">
                <a:latin typeface="Maven Pro" pitchFamily="2" charset="77"/>
              </a:rPr>
              <a:t>Quick Table Calculations</a:t>
            </a:r>
            <a:r>
              <a:rPr lang="en-US" sz="1600" dirty="0">
                <a:latin typeface="Maven Pro" pitchFamily="2" charset="77"/>
              </a:rPr>
              <a:t>.</a:t>
            </a: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6" name="Picture 5" descr="Graphical user interface, chart, application, table, Excel&#10;&#10;Description automatically generated">
            <a:extLst>
              <a:ext uri="{FF2B5EF4-FFF2-40B4-BE49-F238E27FC236}">
                <a16:creationId xmlns:a16="http://schemas.microsoft.com/office/drawing/2014/main" id="{3BF38ABD-C3A7-D64C-B6CC-4C2ED68D780F}"/>
              </a:ext>
            </a:extLst>
          </p:cNvPr>
          <p:cNvPicPr>
            <a:picLocks noChangeAspect="1"/>
          </p:cNvPicPr>
          <p:nvPr/>
        </p:nvPicPr>
        <p:blipFill rotWithShape="1">
          <a:blip r:embed="rId7"/>
          <a:srcRect l="21795" t="11202" r="4578" b="18926"/>
          <a:stretch/>
        </p:blipFill>
        <p:spPr>
          <a:xfrm>
            <a:off x="1590151" y="1760856"/>
            <a:ext cx="5704175" cy="3383280"/>
          </a:xfrm>
          <a:prstGeom prst="rect">
            <a:avLst/>
          </a:prstGeom>
        </p:spPr>
      </p:pic>
    </p:spTree>
    <p:extLst>
      <p:ext uri="{BB962C8B-B14F-4D97-AF65-F5344CB8AC3E}">
        <p14:creationId xmlns:p14="http://schemas.microsoft.com/office/powerpoint/2010/main" val="42492037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3074E96-3D7F-1144-9CF9-FA38928028C3}"/>
              </a:ext>
            </a:extLst>
          </p:cNvPr>
          <p:cNvGraphicFramePr>
            <a:graphicFrameLocks noChangeAspect="1"/>
          </p:cNvGraphicFramePr>
          <p:nvPr>
            <p:custDataLst>
              <p:tags r:id="rId2"/>
            </p:custDataLst>
            <p:extLst>
              <p:ext uri="{D42A27DB-BD31-4B8C-83A1-F6EECF244321}">
                <p14:modId xmlns:p14="http://schemas.microsoft.com/office/powerpoint/2010/main" val="395686570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302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CDB5E78-E44C-4444-8657-4A7C07CC2ED3}"/>
              </a:ext>
            </a:extLst>
          </p:cNvPr>
          <p:cNvSpPr>
            <a:spLocks noGrp="1"/>
          </p:cNvSpPr>
          <p:nvPr>
            <p:ph type="title"/>
          </p:nvPr>
        </p:nvSpPr>
        <p:spPr/>
        <p:txBody>
          <a:bodyPr/>
          <a:lstStyle/>
          <a:p>
            <a:endParaRPr lang="en-US">
              <a:latin typeface="Maven Pro" pitchFamily="2" charset="77"/>
            </a:endParaRPr>
          </a:p>
        </p:txBody>
      </p:sp>
      <p:sp>
        <p:nvSpPr>
          <p:cNvPr id="4" name="Slide Number Placeholder 3">
            <a:extLst>
              <a:ext uri="{FF2B5EF4-FFF2-40B4-BE49-F238E27FC236}">
                <a16:creationId xmlns:a16="http://schemas.microsoft.com/office/drawing/2014/main" id="{35F9E432-0BF5-9A4F-934C-E4F2D6CD3333}"/>
              </a:ext>
            </a:extLst>
          </p:cNvPr>
          <p:cNvSpPr>
            <a:spLocks noGrp="1"/>
          </p:cNvSpPr>
          <p:nvPr>
            <p:ph type="sldNum" sz="quarter" idx="12"/>
          </p:nvPr>
        </p:nvSpPr>
        <p:spPr/>
        <p:txBody>
          <a:bodyPr/>
          <a:lstStyle/>
          <a:p>
            <a:fld id="{4FAB73BC-B049-4115-A692-8D63A059BFB8}" type="slidenum">
              <a:rPr lang="en-US" smtClean="0">
                <a:latin typeface="Maven Pro" pitchFamily="2" charset="77"/>
              </a:rPr>
              <a:t>36</a:t>
            </a:fld>
            <a:endParaRPr lang="en-US" dirty="0">
              <a:latin typeface="Maven Pro" pitchFamily="2" charset="77"/>
            </a:endParaRPr>
          </a:p>
        </p:txBody>
      </p:sp>
      <p:sp>
        <p:nvSpPr>
          <p:cNvPr id="5" name="Text Placeholder 2">
            <a:extLst>
              <a:ext uri="{FF2B5EF4-FFF2-40B4-BE49-F238E27FC236}">
                <a16:creationId xmlns:a16="http://schemas.microsoft.com/office/drawing/2014/main" id="{7CFBD3D0-88FE-0A4C-BFE1-67C0DD50F689}"/>
              </a:ext>
            </a:extLst>
          </p:cNvPr>
          <p:cNvSpPr txBox="1">
            <a:spLocks/>
          </p:cNvSpPr>
          <p:nvPr/>
        </p:nvSpPr>
        <p:spPr>
          <a:xfrm>
            <a:off x="311700" y="1132271"/>
            <a:ext cx="8160758"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Maven Pro Regular" pitchFamily="2" charset="77"/>
                <a:ea typeface="Maven Pro Regular" pitchFamily="2" charset="77"/>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2000" u="sng" dirty="0">
                <a:latin typeface="Maven Pro" pitchFamily="2" charset="77"/>
              </a:rPr>
              <a:t>Check point:</a:t>
            </a:r>
            <a:r>
              <a:rPr lang="en-US" sz="2000" dirty="0">
                <a:latin typeface="Maven Pro" pitchFamily="2" charset="77"/>
              </a:rPr>
              <a:t> Since Tableau plots are generated by simple drag and drop into the worksheet, experiment with the dimensions, measures and other functions on the left side of the workspace to create new plots of:</a:t>
            </a:r>
          </a:p>
          <a:p>
            <a:r>
              <a:rPr lang="en-US" sz="2000" dirty="0">
                <a:latin typeface="Maven Pro" pitchFamily="2" charset="77"/>
              </a:rPr>
              <a:t>Time series</a:t>
            </a:r>
          </a:p>
          <a:p>
            <a:r>
              <a:rPr lang="en-US" sz="2000" dirty="0">
                <a:latin typeface="Maven Pro" pitchFamily="2" charset="77"/>
              </a:rPr>
              <a:t>Ranking (either ascending or descending order)</a:t>
            </a:r>
          </a:p>
          <a:p>
            <a:r>
              <a:rPr lang="en-US" sz="2000" dirty="0">
                <a:latin typeface="Maven Pro" pitchFamily="2" charset="77"/>
              </a:rPr>
              <a:t>Pie chart</a:t>
            </a: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1600" dirty="0">
              <a:latin typeface="Maven Pro" pitchFamily="2" charset="77"/>
            </a:endParaRPr>
          </a:p>
          <a:p>
            <a:pPr marL="114300" indent="0">
              <a:buFont typeface="Arial"/>
              <a:buNone/>
            </a:pPr>
            <a:endParaRPr lang="en-US" sz="1600" dirty="0">
              <a:latin typeface="Maven Pro" pitchFamily="2" charset="77"/>
            </a:endParaRPr>
          </a:p>
          <a:p>
            <a:pPr marL="114300" indent="0">
              <a:buFont typeface="Arial"/>
              <a:buNone/>
            </a:pPr>
            <a:endParaRPr lang="en-US" sz="1200" dirty="0">
              <a:latin typeface="Maven Pro" pitchFamily="2" charset="77"/>
            </a:endParaRPr>
          </a:p>
          <a:p>
            <a:pPr marL="114300" indent="0">
              <a:buFont typeface="Arial"/>
              <a:buNone/>
            </a:pPr>
            <a:endParaRPr lang="en-US" sz="1200" dirty="0">
              <a:latin typeface="Maven Pro" pitchFamily="2" charset="77"/>
            </a:endParaRPr>
          </a:p>
          <a:p>
            <a:pPr marL="114300" indent="0">
              <a:buFont typeface="Arial"/>
              <a:buNone/>
            </a:pPr>
            <a:endParaRPr lang="en-US" sz="1200" dirty="0">
              <a:latin typeface="Maven Pro" pitchFamily="2" charset="77"/>
            </a:endParaRPr>
          </a:p>
        </p:txBody>
      </p:sp>
    </p:spTree>
    <p:extLst>
      <p:ext uri="{BB962C8B-B14F-4D97-AF65-F5344CB8AC3E}">
        <p14:creationId xmlns:p14="http://schemas.microsoft.com/office/powerpoint/2010/main" val="4883655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E7797563-C7EA-A340-922F-A9B956034C8B}"/>
              </a:ext>
            </a:extLst>
          </p:cNvPr>
          <p:cNvGraphicFramePr>
            <a:graphicFrameLocks noChangeAspect="1"/>
          </p:cNvGraphicFramePr>
          <p:nvPr>
            <p:custDataLst>
              <p:tags r:id="rId2"/>
            </p:custDataLst>
            <p:extLst>
              <p:ext uri="{D42A27DB-BD31-4B8C-83A1-F6EECF244321}">
                <p14:modId xmlns:p14="http://schemas.microsoft.com/office/powerpoint/2010/main" val="375505068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404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Difference </a:t>
            </a:r>
            <a:br>
              <a:rPr lang="en-US" dirty="0">
                <a:latin typeface="Maven Pro" pitchFamily="2" charset="77"/>
              </a:rPr>
            </a:br>
            <a:r>
              <a:rPr lang="en-US" sz="2400" dirty="0">
                <a:latin typeface="Tw Cen MT Condensed" panose="020B0606020104020203" pitchFamily="34" charset="0"/>
              </a:rPr>
              <a:t>between two sets of values</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489503" y="2122611"/>
            <a:ext cx="2207727" cy="1553983"/>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8"/>
          <a:stretch>
            <a:fillRect/>
          </a:stretch>
        </p:blipFill>
        <p:spPr>
          <a:xfrm>
            <a:off x="2697231" y="2133509"/>
            <a:ext cx="2229161" cy="1548624"/>
          </a:xfrm>
          <a:prstGeom prst="rect">
            <a:avLst/>
          </a:prstGeom>
        </p:spPr>
      </p:pic>
      <p:pic>
        <p:nvPicPr>
          <p:cNvPr id="9" name="Picture 8">
            <a:extLst>
              <a:ext uri="{FF2B5EF4-FFF2-40B4-BE49-F238E27FC236}">
                <a16:creationId xmlns:a16="http://schemas.microsoft.com/office/drawing/2014/main" id="{0CBAFB94-950E-423C-8DE0-D089D131624D}"/>
              </a:ext>
            </a:extLst>
          </p:cNvPr>
          <p:cNvPicPr>
            <a:picLocks noChangeAspect="1"/>
          </p:cNvPicPr>
          <p:nvPr/>
        </p:nvPicPr>
        <p:blipFill>
          <a:blip r:embed="rId9"/>
          <a:stretch>
            <a:fillRect/>
          </a:stretch>
        </p:blipFill>
        <p:spPr>
          <a:xfrm>
            <a:off x="5908108" y="2111893"/>
            <a:ext cx="2207727" cy="1564700"/>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577516" y="3682133"/>
            <a:ext cx="4277226"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being at zero</a:t>
            </a:r>
          </a:p>
        </p:txBody>
      </p:sp>
      <p:sp>
        <p:nvSpPr>
          <p:cNvPr id="16" name="TextBox 15">
            <a:extLst>
              <a:ext uri="{FF2B5EF4-FFF2-40B4-BE49-F238E27FC236}">
                <a16:creationId xmlns:a16="http://schemas.microsoft.com/office/drawing/2014/main" id="{5EF13102-8A68-41EB-96E6-282FB5CCF7FC}"/>
              </a:ext>
            </a:extLst>
          </p:cNvPr>
          <p:cNvSpPr txBox="1"/>
          <p:nvPr/>
        </p:nvSpPr>
        <p:spPr>
          <a:xfrm>
            <a:off x="5908108" y="3682134"/>
            <a:ext cx="2346720" cy="577081"/>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Only when also featuring time series or single distribution</a:t>
            </a:r>
          </a:p>
        </p:txBody>
      </p:sp>
    </p:spTree>
    <p:extLst>
      <p:ext uri="{BB962C8B-B14F-4D97-AF65-F5344CB8AC3E}">
        <p14:creationId xmlns:p14="http://schemas.microsoft.com/office/powerpoint/2010/main" val="9539796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E7797563-C7EA-A340-922F-A9B956034C8B}"/>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9098"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E7797563-C7EA-A340-922F-A9B956034C8B}"/>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Difference </a:t>
            </a:r>
            <a:br>
              <a:rPr lang="en-US" dirty="0">
                <a:latin typeface="Maven Pro" pitchFamily="2" charset="77"/>
              </a:rPr>
            </a:br>
            <a:r>
              <a:rPr lang="en-US" sz="2400" dirty="0">
                <a:latin typeface="Tw Cen MT Condensed" panose="020B0606020104020203" pitchFamily="34" charset="0"/>
              </a:rPr>
              <a:t>between two sets of values</a:t>
            </a:r>
          </a:p>
        </p:txBody>
      </p:sp>
      <p:sp>
        <p:nvSpPr>
          <p:cNvPr id="10" name="Content Placeholder 9">
            <a:extLst>
              <a:ext uri="{FF2B5EF4-FFF2-40B4-BE49-F238E27FC236}">
                <a16:creationId xmlns:a16="http://schemas.microsoft.com/office/drawing/2014/main" id="{F430AB8E-C50F-3544-B0FE-6DCCE7E5AFD3}"/>
              </a:ext>
            </a:extLst>
          </p:cNvPr>
          <p:cNvSpPr>
            <a:spLocks noGrp="1"/>
          </p:cNvSpPr>
          <p:nvPr>
            <p:ph idx="1"/>
          </p:nvPr>
        </p:nvSpPr>
        <p:spPr>
          <a:xfrm>
            <a:off x="311700" y="1528877"/>
            <a:ext cx="8520600" cy="3039998"/>
          </a:xfrm>
        </p:spPr>
        <p:txBody>
          <a:bodyPr/>
          <a:lstStyle/>
          <a:p>
            <a:r>
              <a:rPr lang="en-US" sz="2800" dirty="0"/>
              <a:t>Some customers complaint about our shipping and handling time being too long.</a:t>
            </a:r>
          </a:p>
          <a:p>
            <a:r>
              <a:rPr lang="en-US" sz="2800" dirty="0"/>
              <a:t>On average, how long does it take to get an order to be shipped out for each different customer segment?</a:t>
            </a:r>
          </a:p>
        </p:txBody>
      </p:sp>
    </p:spTree>
    <p:extLst>
      <p:ext uri="{BB962C8B-B14F-4D97-AF65-F5344CB8AC3E}">
        <p14:creationId xmlns:p14="http://schemas.microsoft.com/office/powerpoint/2010/main" val="12073496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E2F9F4A-A40C-5748-A38B-08C077FEFF0F}"/>
              </a:ext>
            </a:extLst>
          </p:cNvPr>
          <p:cNvGraphicFramePr>
            <a:graphicFrameLocks noChangeAspect="1"/>
          </p:cNvGraphicFramePr>
          <p:nvPr>
            <p:custDataLst>
              <p:tags r:id="rId2"/>
            </p:custDataLst>
            <p:extLst>
              <p:ext uri="{D42A27DB-BD31-4B8C-83A1-F6EECF244321}">
                <p14:modId xmlns:p14="http://schemas.microsoft.com/office/powerpoint/2010/main" val="34997641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506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3726"/>
            <a:ext cx="8520600" cy="572700"/>
          </a:xfrm>
        </p:spPr>
        <p:txBody>
          <a:bodyPr vert="horz"/>
          <a:lstStyle/>
          <a:p>
            <a:r>
              <a:rPr lang="en-US" dirty="0">
                <a:latin typeface="Maven Pro" pitchFamily="2" charset="77"/>
              </a:rPr>
              <a:t>Difference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386548"/>
            <a:ext cx="9032488" cy="3416400"/>
          </a:xfrm>
        </p:spPr>
        <p:txBody>
          <a:bodyPr/>
          <a:lstStyle/>
          <a:p>
            <a:r>
              <a:rPr lang="en-US" sz="1300" dirty="0">
                <a:latin typeface="Maven Pro" pitchFamily="2" charset="77"/>
              </a:rPr>
              <a:t>Create a simple table to show the average ship times for different customer segments by creating a “</a:t>
            </a:r>
            <a:r>
              <a:rPr lang="en-US" sz="1300" b="1" dirty="0" err="1">
                <a:latin typeface="Maven Pro" pitchFamily="2" charset="77"/>
              </a:rPr>
              <a:t>DateDiff</a:t>
            </a:r>
            <a:r>
              <a:rPr lang="en-US" sz="1300" dirty="0">
                <a:latin typeface="Maven Pro" pitchFamily="2" charset="77"/>
              </a:rPr>
              <a:t>” field first by going to </a:t>
            </a:r>
            <a:r>
              <a:rPr lang="en-US" sz="1300" b="1" dirty="0">
                <a:latin typeface="Maven Pro" pitchFamily="2" charset="77"/>
              </a:rPr>
              <a:t>Create Calculated Field </a:t>
            </a:r>
            <a:r>
              <a:rPr lang="en-US" sz="1300" dirty="0">
                <a:latin typeface="Maven Pro" pitchFamily="2" charset="77"/>
              </a:rPr>
              <a:t>under </a:t>
            </a:r>
            <a:r>
              <a:rPr lang="en-US" sz="1300" b="1" dirty="0">
                <a:latin typeface="Maven Pro" pitchFamily="2" charset="77"/>
              </a:rPr>
              <a:t>Analysis</a:t>
            </a:r>
            <a:r>
              <a:rPr lang="en-US" sz="1300" dirty="0">
                <a:latin typeface="Maven Pro" pitchFamily="2" charset="77"/>
              </a:rPr>
              <a:t>.</a:t>
            </a:r>
          </a:p>
          <a:p>
            <a:r>
              <a:rPr lang="en-US" sz="1300" dirty="0">
                <a:latin typeface="Maven Pro" pitchFamily="2" charset="77"/>
              </a:rPr>
              <a:t>When the </a:t>
            </a:r>
            <a:r>
              <a:rPr lang="en-US" sz="1300" b="1" dirty="0">
                <a:latin typeface="Maven Pro" pitchFamily="2" charset="77"/>
              </a:rPr>
              <a:t>Calculated Field</a:t>
            </a:r>
            <a:r>
              <a:rPr lang="en-US" sz="1300" dirty="0">
                <a:latin typeface="Maven Pro" pitchFamily="2" charset="77"/>
              </a:rPr>
              <a:t> Windows open, name the field “</a:t>
            </a:r>
            <a:r>
              <a:rPr lang="en-US" sz="1300" b="1" dirty="0" err="1">
                <a:latin typeface="Maven Pro" pitchFamily="2" charset="77"/>
              </a:rPr>
              <a:t>DateDiff</a:t>
            </a:r>
            <a:r>
              <a:rPr lang="en-US" sz="1300" dirty="0">
                <a:latin typeface="Maven Pro" pitchFamily="2" charset="77"/>
              </a:rPr>
              <a:t>” and then enter</a:t>
            </a:r>
          </a:p>
          <a:p>
            <a:pPr marL="114300" indent="0">
              <a:buNone/>
            </a:pPr>
            <a:r>
              <a:rPr lang="en-US" sz="1300" dirty="0">
                <a:latin typeface="Maven Pro" pitchFamily="2" charset="77"/>
              </a:rPr>
              <a:t>       “</a:t>
            </a:r>
            <a:r>
              <a:rPr lang="en-US" sz="1300" b="1" dirty="0">
                <a:latin typeface="Maven Pro" pitchFamily="2" charset="77"/>
              </a:rPr>
              <a:t>[Ship Date] – [Order Date]</a:t>
            </a:r>
            <a:r>
              <a:rPr lang="en-US" sz="1300" dirty="0">
                <a:latin typeface="Maven Pro" pitchFamily="2" charset="77"/>
              </a:rPr>
              <a:t>.”</a:t>
            </a:r>
          </a:p>
          <a:p>
            <a:r>
              <a:rPr lang="en-US" sz="1300" dirty="0">
                <a:latin typeface="Maven Pro" pitchFamily="2" charset="77"/>
              </a:rPr>
              <a:t>Populate table by drag and drop </a:t>
            </a:r>
            <a:r>
              <a:rPr lang="en-US" sz="1300" b="1" dirty="0">
                <a:latin typeface="Maven Pro" pitchFamily="2" charset="77"/>
              </a:rPr>
              <a:t>Segment</a:t>
            </a:r>
            <a:r>
              <a:rPr lang="en-US" sz="1300" dirty="0">
                <a:latin typeface="Maven Pro" pitchFamily="2" charset="77"/>
              </a:rPr>
              <a:t> into </a:t>
            </a:r>
            <a:r>
              <a:rPr lang="en-US" sz="1300" b="1" dirty="0">
                <a:latin typeface="Maven Pro" pitchFamily="2" charset="77"/>
              </a:rPr>
              <a:t>Columns</a:t>
            </a:r>
            <a:r>
              <a:rPr lang="en-US" sz="1300" dirty="0">
                <a:latin typeface="Maven Pro" pitchFamily="2" charset="77"/>
              </a:rPr>
              <a:t> and </a:t>
            </a:r>
            <a:r>
              <a:rPr lang="en-US" sz="1300" b="1" dirty="0" err="1">
                <a:latin typeface="Maven Pro" pitchFamily="2" charset="77"/>
              </a:rPr>
              <a:t>DateDiff</a:t>
            </a:r>
            <a:r>
              <a:rPr lang="en-US" sz="1300" dirty="0">
                <a:latin typeface="Maven Pro" pitchFamily="2" charset="77"/>
              </a:rPr>
              <a:t> into </a:t>
            </a:r>
            <a:r>
              <a:rPr lang="en-US" sz="1300" b="1" dirty="0">
                <a:latin typeface="Maven Pro" pitchFamily="2" charset="77"/>
              </a:rPr>
              <a:t>Rows</a:t>
            </a:r>
            <a:r>
              <a:rPr lang="en-US" sz="1300" dirty="0">
                <a:latin typeface="Maven Pro" pitchFamily="2" charset="77"/>
              </a:rPr>
              <a:t>.</a:t>
            </a:r>
          </a:p>
          <a:p>
            <a:r>
              <a:rPr lang="en-US" sz="1300" dirty="0">
                <a:latin typeface="Maven Pro" pitchFamily="2" charset="77"/>
              </a:rPr>
              <a:t>Click on the </a:t>
            </a:r>
            <a:r>
              <a:rPr lang="en-US" sz="1300" b="1" dirty="0" err="1">
                <a:latin typeface="Maven Pro" pitchFamily="2" charset="77"/>
              </a:rPr>
              <a:t>DateDiff</a:t>
            </a:r>
            <a:r>
              <a:rPr lang="en-US" sz="1300" dirty="0">
                <a:latin typeface="Maven Pro" pitchFamily="2" charset="77"/>
              </a:rPr>
              <a:t> drop down arrow and select </a:t>
            </a:r>
            <a:r>
              <a:rPr lang="en-US" sz="1300" b="1" dirty="0">
                <a:latin typeface="Maven Pro" pitchFamily="2" charset="77"/>
              </a:rPr>
              <a:t>Average</a:t>
            </a:r>
            <a:r>
              <a:rPr lang="en-US" sz="1300" dirty="0">
                <a:latin typeface="Maven Pro" pitchFamily="2" charset="77"/>
              </a:rPr>
              <a:t> under </a:t>
            </a:r>
            <a:r>
              <a:rPr lang="en-US" sz="1300" b="1" dirty="0">
                <a:latin typeface="Maven Pro" pitchFamily="2" charset="77"/>
              </a:rPr>
              <a:t>Measure</a:t>
            </a:r>
            <a:r>
              <a:rPr lang="en-US" sz="1300" dirty="0">
                <a:latin typeface="Maven Pro" pitchFamily="2" charset="77"/>
              </a:rPr>
              <a:t>.</a:t>
            </a: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5" name="Picture 4" descr="Graphical user interface, text, application&#10;&#10;Description automatically generated">
            <a:extLst>
              <a:ext uri="{FF2B5EF4-FFF2-40B4-BE49-F238E27FC236}">
                <a16:creationId xmlns:a16="http://schemas.microsoft.com/office/drawing/2014/main" id="{BD85579F-36BB-A64C-B06C-51BA5C0DDDC4}"/>
              </a:ext>
            </a:extLst>
          </p:cNvPr>
          <p:cNvPicPr>
            <a:picLocks noChangeAspect="1"/>
          </p:cNvPicPr>
          <p:nvPr/>
        </p:nvPicPr>
        <p:blipFill>
          <a:blip r:embed="rId7"/>
          <a:stretch>
            <a:fillRect/>
          </a:stretch>
        </p:blipFill>
        <p:spPr>
          <a:xfrm>
            <a:off x="1778188" y="1826763"/>
            <a:ext cx="5657594" cy="3313199"/>
          </a:xfrm>
          <a:prstGeom prst="rect">
            <a:avLst/>
          </a:prstGeom>
        </p:spPr>
      </p:pic>
    </p:spTree>
    <p:extLst>
      <p:ext uri="{BB962C8B-B14F-4D97-AF65-F5344CB8AC3E}">
        <p14:creationId xmlns:p14="http://schemas.microsoft.com/office/powerpoint/2010/main" val="2583324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56B1A34-9954-1C47-8E64-8861D72EC23A}"/>
              </a:ext>
            </a:extLst>
          </p:cNvPr>
          <p:cNvGraphicFramePr>
            <a:graphicFrameLocks noChangeAspect="1"/>
          </p:cNvGraphicFramePr>
          <p:nvPr>
            <p:custDataLst>
              <p:tags r:id="rId2"/>
            </p:custDataLst>
            <p:extLst>
              <p:ext uri="{D42A27DB-BD31-4B8C-83A1-F6EECF244321}">
                <p14:modId xmlns:p14="http://schemas.microsoft.com/office/powerpoint/2010/main" val="42764169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639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50FB6B7C-C27C-5248-93EF-39B7305EB63A}"/>
              </a:ext>
            </a:extLst>
          </p:cNvPr>
          <p:cNvSpPr>
            <a:spLocks noGrp="1"/>
          </p:cNvSpPr>
          <p:nvPr>
            <p:ph type="title"/>
          </p:nvPr>
        </p:nvSpPr>
        <p:spPr/>
        <p:txBody>
          <a:bodyPr vert="horz"/>
          <a:lstStyle/>
          <a:p>
            <a:r>
              <a:rPr lang="en-US" dirty="0">
                <a:latin typeface="Nunito" panose="020B0604020202020204" charset="0"/>
              </a:rPr>
              <a:t>After this workshop, you will be able to…</a:t>
            </a:r>
          </a:p>
        </p:txBody>
      </p:sp>
      <p:sp>
        <p:nvSpPr>
          <p:cNvPr id="3" name="Text Placeholder 2">
            <a:extLst>
              <a:ext uri="{FF2B5EF4-FFF2-40B4-BE49-F238E27FC236}">
                <a16:creationId xmlns:a16="http://schemas.microsoft.com/office/drawing/2014/main" id="{275A397A-F3C2-0C40-8BBF-52409C3B67E9}"/>
              </a:ext>
            </a:extLst>
          </p:cNvPr>
          <p:cNvSpPr>
            <a:spLocks noGrp="1"/>
          </p:cNvSpPr>
          <p:nvPr>
            <p:ph type="body" idx="1"/>
          </p:nvPr>
        </p:nvSpPr>
        <p:spPr/>
        <p:txBody>
          <a:bodyPr/>
          <a:lstStyle/>
          <a:p>
            <a:r>
              <a:rPr lang="en-US" sz="2400" dirty="0">
                <a:latin typeface="Maven Pro" pitchFamily="2" charset="77"/>
              </a:rPr>
              <a:t>Connect data sources to Tableau </a:t>
            </a:r>
          </a:p>
          <a:p>
            <a:r>
              <a:rPr lang="en-US" sz="2400" dirty="0">
                <a:latin typeface="Maven Pro" pitchFamily="2" charset="77"/>
              </a:rPr>
              <a:t>Create different worksheets to visualize insights of the data</a:t>
            </a:r>
          </a:p>
          <a:p>
            <a:r>
              <a:rPr lang="en-US" sz="2400" dirty="0">
                <a:latin typeface="Maven Pro" pitchFamily="2" charset="77"/>
              </a:rPr>
              <a:t>Create Tableau Dashboard showing meaningful data visualization</a:t>
            </a:r>
          </a:p>
          <a:p>
            <a:r>
              <a:rPr lang="en-US" sz="2400" dirty="0">
                <a:latin typeface="Maven Pro" pitchFamily="2" charset="77"/>
              </a:rPr>
              <a:t>Share Tableau Dashboard on Tableau Public/Online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4</a:t>
            </a:fld>
            <a:endParaRPr lang="en" dirty="0">
              <a:latin typeface="Maven Pro" pitchFamily="2" charset="77"/>
            </a:endParaRPr>
          </a:p>
        </p:txBody>
      </p:sp>
    </p:spTree>
    <p:extLst>
      <p:ext uri="{BB962C8B-B14F-4D97-AF65-F5344CB8AC3E}">
        <p14:creationId xmlns:p14="http://schemas.microsoft.com/office/powerpoint/2010/main" val="3461255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C3BCA3C-E6B4-0B45-BB84-58B2580FEDA7}"/>
              </a:ext>
            </a:extLst>
          </p:cNvPr>
          <p:cNvGraphicFramePr>
            <a:graphicFrameLocks noChangeAspect="1"/>
          </p:cNvGraphicFramePr>
          <p:nvPr>
            <p:custDataLst>
              <p:tags r:id="rId2"/>
            </p:custDataLst>
            <p:extLst>
              <p:ext uri="{D42A27DB-BD31-4B8C-83A1-F6EECF244321}">
                <p14:modId xmlns:p14="http://schemas.microsoft.com/office/powerpoint/2010/main" val="5001734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609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Distribution</a:t>
            </a:r>
            <a:br>
              <a:rPr lang="en-US" dirty="0">
                <a:latin typeface="Maven Pro" pitchFamily="2" charset="77"/>
              </a:rPr>
            </a:br>
            <a:r>
              <a:rPr lang="en-US" sz="2400" dirty="0">
                <a:latin typeface="Tw Cen MT Condensed" panose="020B0606020104020203" pitchFamily="34" charset="0"/>
              </a:rPr>
              <a:t>count of values per interval along quantitative scale</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477935" y="1503685"/>
            <a:ext cx="1619000" cy="1139588"/>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8"/>
          <a:stretch>
            <a:fillRect/>
          </a:stretch>
        </p:blipFill>
        <p:spPr>
          <a:xfrm>
            <a:off x="2402867" y="1566541"/>
            <a:ext cx="1634718" cy="1135658"/>
          </a:xfrm>
          <a:prstGeom prst="rect">
            <a:avLst/>
          </a:prstGeom>
        </p:spPr>
      </p:pic>
      <p:pic>
        <p:nvPicPr>
          <p:cNvPr id="9" name="Picture 8">
            <a:extLst>
              <a:ext uri="{FF2B5EF4-FFF2-40B4-BE49-F238E27FC236}">
                <a16:creationId xmlns:a16="http://schemas.microsoft.com/office/drawing/2014/main" id="{0CBAFB94-950E-423C-8DE0-D089D131624D}"/>
              </a:ext>
            </a:extLst>
          </p:cNvPr>
          <p:cNvPicPr>
            <a:picLocks noChangeAspect="1"/>
          </p:cNvPicPr>
          <p:nvPr/>
        </p:nvPicPr>
        <p:blipFill>
          <a:blip r:embed="rId9"/>
          <a:stretch>
            <a:fillRect/>
          </a:stretch>
        </p:blipFill>
        <p:spPr>
          <a:xfrm>
            <a:off x="1287435" y="3149114"/>
            <a:ext cx="1619000" cy="1147446"/>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559469" y="2587180"/>
            <a:ext cx="3401536"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
        <p:nvSpPr>
          <p:cNvPr id="16" name="TextBox 15">
            <a:extLst>
              <a:ext uri="{FF2B5EF4-FFF2-40B4-BE49-F238E27FC236}">
                <a16:creationId xmlns:a16="http://schemas.microsoft.com/office/drawing/2014/main" id="{5EF13102-8A68-41EB-96E6-282FB5CCF7FC}"/>
              </a:ext>
            </a:extLst>
          </p:cNvPr>
          <p:cNvSpPr txBox="1"/>
          <p:nvPr/>
        </p:nvSpPr>
        <p:spPr>
          <a:xfrm>
            <a:off x="1287436" y="4246437"/>
            <a:ext cx="1784753" cy="577081"/>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To feature overall shape of distribution</a:t>
            </a:r>
            <a:endParaRPr lang="en-US" sz="1050" dirty="0"/>
          </a:p>
        </p:txBody>
      </p:sp>
      <p:pic>
        <p:nvPicPr>
          <p:cNvPr id="6" name="Picture 5" descr="A close up of a logo&#10;&#10;Description generated with very high confidence">
            <a:extLst>
              <a:ext uri="{FF2B5EF4-FFF2-40B4-BE49-F238E27FC236}">
                <a16:creationId xmlns:a16="http://schemas.microsoft.com/office/drawing/2014/main" id="{4E364C22-A1C6-4460-96A3-171CA7A15755}"/>
              </a:ext>
            </a:extLst>
          </p:cNvPr>
          <p:cNvPicPr>
            <a:picLocks noChangeAspect="1"/>
          </p:cNvPicPr>
          <p:nvPr/>
        </p:nvPicPr>
        <p:blipFill>
          <a:blip r:embed="rId10"/>
          <a:stretch>
            <a:fillRect/>
          </a:stretch>
        </p:blipFill>
        <p:spPr>
          <a:xfrm>
            <a:off x="4682899" y="1804259"/>
            <a:ext cx="1603281" cy="542286"/>
          </a:xfrm>
          <a:prstGeom prst="rect">
            <a:avLst/>
          </a:prstGeom>
        </p:spPr>
      </p:pic>
      <p:pic>
        <p:nvPicPr>
          <p:cNvPr id="10" name="Picture 9">
            <a:extLst>
              <a:ext uri="{FF2B5EF4-FFF2-40B4-BE49-F238E27FC236}">
                <a16:creationId xmlns:a16="http://schemas.microsoft.com/office/drawing/2014/main" id="{208A0B72-B1EB-4A45-A8D5-B0732031DB8D}"/>
              </a:ext>
            </a:extLst>
          </p:cNvPr>
          <p:cNvPicPr>
            <a:picLocks noChangeAspect="1"/>
          </p:cNvPicPr>
          <p:nvPr/>
        </p:nvPicPr>
        <p:blipFill>
          <a:blip r:embed="rId11"/>
          <a:stretch>
            <a:fillRect/>
          </a:stretch>
        </p:blipFill>
        <p:spPr>
          <a:xfrm>
            <a:off x="6735367" y="1560435"/>
            <a:ext cx="1591493" cy="1116010"/>
          </a:xfrm>
          <a:prstGeom prst="rect">
            <a:avLst/>
          </a:prstGeom>
        </p:spPr>
      </p:pic>
      <p:pic>
        <p:nvPicPr>
          <p:cNvPr id="17" name="Picture 16" descr="A close up of a sign&#10;&#10;Description generated with very high confidence">
            <a:extLst>
              <a:ext uri="{FF2B5EF4-FFF2-40B4-BE49-F238E27FC236}">
                <a16:creationId xmlns:a16="http://schemas.microsoft.com/office/drawing/2014/main" id="{1FCA54B7-49D2-4F4C-B75F-57821D7DC162}"/>
              </a:ext>
            </a:extLst>
          </p:cNvPr>
          <p:cNvPicPr>
            <a:picLocks noChangeAspect="1"/>
          </p:cNvPicPr>
          <p:nvPr/>
        </p:nvPicPr>
        <p:blipFill>
          <a:blip r:embed="rId12"/>
          <a:stretch>
            <a:fillRect/>
          </a:stretch>
        </p:blipFill>
        <p:spPr>
          <a:xfrm>
            <a:off x="4037586" y="3232104"/>
            <a:ext cx="1615070" cy="1131728"/>
          </a:xfrm>
          <a:prstGeom prst="rect">
            <a:avLst/>
          </a:prstGeom>
        </p:spPr>
      </p:pic>
      <p:pic>
        <p:nvPicPr>
          <p:cNvPr id="19" name="Picture 18">
            <a:extLst>
              <a:ext uri="{FF2B5EF4-FFF2-40B4-BE49-F238E27FC236}">
                <a16:creationId xmlns:a16="http://schemas.microsoft.com/office/drawing/2014/main" id="{A4F67D54-AEED-4207-A55E-A82F8326E116}"/>
              </a:ext>
            </a:extLst>
          </p:cNvPr>
          <p:cNvPicPr>
            <a:picLocks noChangeAspect="1"/>
          </p:cNvPicPr>
          <p:nvPr/>
        </p:nvPicPr>
        <p:blipFill>
          <a:blip r:embed="rId13"/>
          <a:stretch>
            <a:fillRect/>
          </a:stretch>
        </p:blipFill>
        <p:spPr>
          <a:xfrm>
            <a:off x="5739124" y="3216386"/>
            <a:ext cx="1607211" cy="1147446"/>
          </a:xfrm>
          <a:prstGeom prst="rect">
            <a:avLst/>
          </a:prstGeom>
        </p:spPr>
      </p:pic>
      <p:sp>
        <p:nvSpPr>
          <p:cNvPr id="20" name="TextBox 19">
            <a:extLst>
              <a:ext uri="{FF2B5EF4-FFF2-40B4-BE49-F238E27FC236}">
                <a16:creationId xmlns:a16="http://schemas.microsoft.com/office/drawing/2014/main" id="{51E501B4-B009-4F5A-BEC3-B81A65760F1B}"/>
              </a:ext>
            </a:extLst>
          </p:cNvPr>
          <p:cNvSpPr txBox="1"/>
          <p:nvPr/>
        </p:nvSpPr>
        <p:spPr>
          <a:xfrm>
            <a:off x="4101145" y="4329206"/>
            <a:ext cx="3162221" cy="415498"/>
          </a:xfrm>
          <a:prstGeom prst="rect">
            <a:avLst/>
          </a:prstGeom>
          <a:noFill/>
        </p:spPr>
        <p:txBody>
          <a:bodyPr wrap="square" rtlCol="0">
            <a:spAutoFit/>
          </a:bodyPr>
          <a:lstStyle/>
          <a:p>
            <a:pPr algn="ctr"/>
            <a:r>
              <a:rPr lang="en-US" sz="1050" dirty="0"/>
              <a:t>Box Plots</a:t>
            </a:r>
          </a:p>
          <a:p>
            <a:pPr algn="ctr"/>
            <a:r>
              <a:rPr lang="en-US" sz="1050" dirty="0">
                <a:solidFill>
                  <a:schemeClr val="accent2">
                    <a:lumMod val="50000"/>
                  </a:schemeClr>
                </a:solidFill>
              </a:rPr>
              <a:t>When Comparing Multiple Distributions</a:t>
            </a:r>
          </a:p>
        </p:txBody>
      </p:sp>
      <p:sp>
        <p:nvSpPr>
          <p:cNvPr id="22" name="TextBox 21">
            <a:extLst>
              <a:ext uri="{FF2B5EF4-FFF2-40B4-BE49-F238E27FC236}">
                <a16:creationId xmlns:a16="http://schemas.microsoft.com/office/drawing/2014/main" id="{A1712310-282F-4A07-A165-21DA47821B3E}"/>
              </a:ext>
            </a:extLst>
          </p:cNvPr>
          <p:cNvSpPr txBox="1"/>
          <p:nvPr/>
        </p:nvSpPr>
        <p:spPr>
          <a:xfrm>
            <a:off x="4606317" y="2275553"/>
            <a:ext cx="1783760" cy="577081"/>
          </a:xfrm>
          <a:prstGeom prst="rect">
            <a:avLst/>
          </a:prstGeom>
          <a:noFill/>
        </p:spPr>
        <p:txBody>
          <a:bodyPr wrap="square" rtlCol="0">
            <a:spAutoFit/>
          </a:bodyPr>
          <a:lstStyle/>
          <a:p>
            <a:pPr algn="ctr"/>
            <a:r>
              <a:rPr lang="en-US" sz="1050" dirty="0"/>
              <a:t>Strip Plot (single)</a:t>
            </a:r>
          </a:p>
          <a:p>
            <a:pPr algn="ctr"/>
            <a:r>
              <a:rPr lang="en-US" sz="1050" dirty="0">
                <a:solidFill>
                  <a:schemeClr val="accent2">
                    <a:lumMod val="50000"/>
                  </a:schemeClr>
                </a:solidFill>
              </a:rPr>
              <a:t>When you want to see each value</a:t>
            </a:r>
          </a:p>
        </p:txBody>
      </p:sp>
      <p:sp>
        <p:nvSpPr>
          <p:cNvPr id="23" name="TextBox 22">
            <a:extLst>
              <a:ext uri="{FF2B5EF4-FFF2-40B4-BE49-F238E27FC236}">
                <a16:creationId xmlns:a16="http://schemas.microsoft.com/office/drawing/2014/main" id="{398E9F0D-A2AD-44BA-960A-75ECC13EBA84}"/>
              </a:ext>
            </a:extLst>
          </p:cNvPr>
          <p:cNvSpPr txBox="1"/>
          <p:nvPr/>
        </p:nvSpPr>
        <p:spPr>
          <a:xfrm>
            <a:off x="6783806" y="2621802"/>
            <a:ext cx="1566632" cy="900246"/>
          </a:xfrm>
          <a:prstGeom prst="rect">
            <a:avLst/>
          </a:prstGeom>
          <a:noFill/>
        </p:spPr>
        <p:txBody>
          <a:bodyPr wrap="square" rtlCol="0">
            <a:spAutoFit/>
          </a:bodyPr>
          <a:lstStyle/>
          <a:p>
            <a:pPr algn="ctr"/>
            <a:r>
              <a:rPr lang="en-US" sz="1050" dirty="0"/>
              <a:t>Strip Plot (multiple)</a:t>
            </a:r>
          </a:p>
          <a:p>
            <a:pPr algn="ctr"/>
            <a:r>
              <a:rPr lang="en-US" sz="1050" dirty="0">
                <a:solidFill>
                  <a:schemeClr val="accent2">
                    <a:lumMod val="50000"/>
                  </a:schemeClr>
                </a:solidFill>
              </a:rPr>
              <a:t>When comparing multiple distributions AND  you want to see each value</a:t>
            </a:r>
          </a:p>
        </p:txBody>
      </p:sp>
    </p:spTree>
    <p:extLst>
      <p:ext uri="{BB962C8B-B14F-4D97-AF65-F5344CB8AC3E}">
        <p14:creationId xmlns:p14="http://schemas.microsoft.com/office/powerpoint/2010/main" val="33581058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C3BCA3C-E6B4-0B45-BB84-58B2580FEDA7}"/>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3194"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3C3BCA3C-E6B4-0B45-BB84-58B2580FEDA7}"/>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Distribution</a:t>
            </a:r>
            <a:br>
              <a:rPr lang="en-US" dirty="0">
                <a:latin typeface="Maven Pro" pitchFamily="2" charset="77"/>
              </a:rPr>
            </a:br>
            <a:r>
              <a:rPr lang="en-US" sz="2400" dirty="0">
                <a:latin typeface="Tw Cen MT Condensed" panose="020B0606020104020203" pitchFamily="34" charset="0"/>
              </a:rPr>
              <a:t>count of values per interval along quantitative scale</a:t>
            </a:r>
          </a:p>
        </p:txBody>
      </p:sp>
      <p:sp>
        <p:nvSpPr>
          <p:cNvPr id="8" name="Content Placeholder 7">
            <a:extLst>
              <a:ext uri="{FF2B5EF4-FFF2-40B4-BE49-F238E27FC236}">
                <a16:creationId xmlns:a16="http://schemas.microsoft.com/office/drawing/2014/main" id="{B28118D5-1B33-C345-8C9F-152108008DAF}"/>
              </a:ext>
            </a:extLst>
          </p:cNvPr>
          <p:cNvSpPr>
            <a:spLocks noGrp="1"/>
          </p:cNvSpPr>
          <p:nvPr>
            <p:ph idx="1"/>
          </p:nvPr>
        </p:nvSpPr>
        <p:spPr>
          <a:xfrm>
            <a:off x="311700" y="1445083"/>
            <a:ext cx="8520600" cy="3416400"/>
          </a:xfrm>
        </p:spPr>
        <p:txBody>
          <a:bodyPr/>
          <a:lstStyle/>
          <a:p>
            <a:r>
              <a:rPr lang="en-US" sz="2800" dirty="0"/>
              <a:t>I want to know our shipping cost distribution for all shipments that cost over $200.</a:t>
            </a:r>
          </a:p>
        </p:txBody>
      </p:sp>
    </p:spTree>
    <p:extLst>
      <p:ext uri="{BB962C8B-B14F-4D97-AF65-F5344CB8AC3E}">
        <p14:creationId xmlns:p14="http://schemas.microsoft.com/office/powerpoint/2010/main" val="6025344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A87720A0-D415-3A42-A60C-F36BDE284357}"/>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5242" name="think-cell Slide" r:id="rId5" imgW="7772400" imgH="10058400" progId="TCLayout.ActiveDocument.1">
                  <p:embed/>
                </p:oleObj>
              </mc:Choice>
              <mc:Fallback>
                <p:oleObj name="think-cell Slide" r:id="rId5" imgW="7772400" imgH="10058400" progId="TCLayout.ActiveDocument.1">
                  <p:embed/>
                  <p:pic>
                    <p:nvPicPr>
                      <p:cNvPr id="5" name="Object 4" hidden="1">
                        <a:extLst>
                          <a:ext uri="{FF2B5EF4-FFF2-40B4-BE49-F238E27FC236}">
                            <a16:creationId xmlns:a16="http://schemas.microsoft.com/office/drawing/2014/main" id="{A87720A0-D415-3A42-A60C-F36BDE284357}"/>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Distribution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1919" y="959248"/>
            <a:ext cx="3466692" cy="3416400"/>
          </a:xfrm>
        </p:spPr>
        <p:txBody>
          <a:bodyPr/>
          <a:lstStyle/>
          <a:p>
            <a:r>
              <a:rPr lang="en-US" sz="1300" dirty="0">
                <a:latin typeface="Maven Pro" pitchFamily="2" charset="77"/>
              </a:rPr>
              <a:t>Create a simple distribution by drag and drop </a:t>
            </a:r>
            <a:r>
              <a:rPr lang="en-US" sz="1300" b="1" dirty="0"/>
              <a:t>S</a:t>
            </a:r>
            <a:r>
              <a:rPr lang="en-US" sz="1300" b="1" dirty="0">
                <a:latin typeface="Maven Pro" pitchFamily="2" charset="77"/>
              </a:rPr>
              <a:t>hipping Cost </a:t>
            </a:r>
            <a:r>
              <a:rPr lang="en-US" sz="1300" dirty="0">
                <a:latin typeface="Maven Pro" pitchFamily="2" charset="77"/>
              </a:rPr>
              <a:t>to </a:t>
            </a:r>
            <a:r>
              <a:rPr lang="en-US" sz="1300" b="1" dirty="0">
                <a:latin typeface="Maven Pro" pitchFamily="2" charset="77"/>
              </a:rPr>
              <a:t>Columns</a:t>
            </a:r>
          </a:p>
          <a:p>
            <a:r>
              <a:rPr lang="en-US" sz="1300" dirty="0">
                <a:latin typeface="Maven Pro" pitchFamily="2" charset="77"/>
              </a:rPr>
              <a:t>Click on </a:t>
            </a:r>
            <a:r>
              <a:rPr lang="en-US" sz="1300" b="1" dirty="0">
                <a:latin typeface="Maven Pro" pitchFamily="2" charset="77"/>
              </a:rPr>
              <a:t>Show Me </a:t>
            </a:r>
            <a:r>
              <a:rPr lang="en-US" sz="1300" dirty="0">
                <a:latin typeface="Maven Pro" pitchFamily="2" charset="77"/>
              </a:rPr>
              <a:t>to select </a:t>
            </a:r>
            <a:r>
              <a:rPr lang="en-US" sz="1300" b="1" dirty="0"/>
              <a:t>Distribution</a:t>
            </a:r>
            <a:r>
              <a:rPr lang="en-US" sz="1300" dirty="0">
                <a:latin typeface="Maven Pro" pitchFamily="2" charset="77"/>
              </a:rPr>
              <a:t> graph</a:t>
            </a:r>
          </a:p>
          <a:p>
            <a:r>
              <a:rPr lang="en-US" sz="1300" dirty="0">
                <a:latin typeface="Maven Pro" pitchFamily="2" charset="77"/>
              </a:rPr>
              <a:t>Drag and drop </a:t>
            </a:r>
            <a:r>
              <a:rPr lang="en-US" sz="1300" b="1" dirty="0">
                <a:latin typeface="Maven Pro" pitchFamily="2" charset="77"/>
              </a:rPr>
              <a:t>Shipping Cost </a:t>
            </a:r>
            <a:r>
              <a:rPr lang="en-US" sz="1300" dirty="0">
                <a:latin typeface="Maven Pro" pitchFamily="2" charset="77"/>
              </a:rPr>
              <a:t>to Filters and change the left value (low limit) to 200.</a:t>
            </a: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9" name="Picture 8" descr="Chart, histogram&#10;&#10;Description automatically generated">
            <a:extLst>
              <a:ext uri="{FF2B5EF4-FFF2-40B4-BE49-F238E27FC236}">
                <a16:creationId xmlns:a16="http://schemas.microsoft.com/office/drawing/2014/main" id="{47EA07AE-DAB5-9C44-B68C-5EAD8A8C88D1}"/>
              </a:ext>
            </a:extLst>
          </p:cNvPr>
          <p:cNvPicPr>
            <a:picLocks noChangeAspect="1"/>
          </p:cNvPicPr>
          <p:nvPr/>
        </p:nvPicPr>
        <p:blipFill>
          <a:blip r:embed="rId7"/>
          <a:stretch>
            <a:fillRect/>
          </a:stretch>
        </p:blipFill>
        <p:spPr>
          <a:xfrm>
            <a:off x="3432478" y="959248"/>
            <a:ext cx="5570675" cy="3826764"/>
          </a:xfrm>
          <a:prstGeom prst="rect">
            <a:avLst/>
          </a:prstGeom>
        </p:spPr>
      </p:pic>
    </p:spTree>
    <p:extLst>
      <p:ext uri="{BB962C8B-B14F-4D97-AF65-F5344CB8AC3E}">
        <p14:creationId xmlns:p14="http://schemas.microsoft.com/office/powerpoint/2010/main" val="35018408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7634EAEC-E93B-2245-B2B7-0DA7E5B2C680}"/>
              </a:ext>
            </a:extLst>
          </p:cNvPr>
          <p:cNvGraphicFramePr>
            <a:graphicFrameLocks noChangeAspect="1"/>
          </p:cNvGraphicFramePr>
          <p:nvPr>
            <p:custDataLst>
              <p:tags r:id="rId2"/>
            </p:custDataLst>
            <p:extLst>
              <p:ext uri="{D42A27DB-BD31-4B8C-83A1-F6EECF244321}">
                <p14:modId xmlns:p14="http://schemas.microsoft.com/office/powerpoint/2010/main" val="19991537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814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759072" y="592315"/>
            <a:ext cx="7290054" cy="1124712"/>
          </a:xfrm>
        </p:spPr>
        <p:txBody>
          <a:bodyPr vert="horz"/>
          <a:lstStyle/>
          <a:p>
            <a:r>
              <a:rPr lang="en-US" dirty="0">
                <a:latin typeface="Maven Pro" pitchFamily="2" charset="77"/>
              </a:rPr>
              <a:t>Correlation</a:t>
            </a:r>
            <a:br>
              <a:rPr lang="en-US" dirty="0">
                <a:latin typeface="Maven Pro" pitchFamily="2" charset="77"/>
              </a:rPr>
            </a:br>
            <a:r>
              <a:rPr lang="en-US" sz="2400" dirty="0">
                <a:latin typeface="Tw Cen MT Condensed" panose="020B0606020104020203" pitchFamily="34" charset="0"/>
              </a:rPr>
              <a:t>Comparison of two paired sets of values to determine if there is a relationship between them</a:t>
            </a:r>
          </a:p>
        </p:txBody>
      </p:sp>
      <p:pic>
        <p:nvPicPr>
          <p:cNvPr id="5" name="Content Placeholder 4">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3176120" y="2096021"/>
            <a:ext cx="2672135" cy="2114846"/>
          </a:xfrm>
        </p:spPr>
      </p:pic>
      <p:sp>
        <p:nvSpPr>
          <p:cNvPr id="14" name="TextBox 13">
            <a:extLst>
              <a:ext uri="{FF2B5EF4-FFF2-40B4-BE49-F238E27FC236}">
                <a16:creationId xmlns:a16="http://schemas.microsoft.com/office/drawing/2014/main" id="{C8C3A124-399A-4B79-A96D-74DFA94847DB}"/>
              </a:ext>
            </a:extLst>
          </p:cNvPr>
          <p:cNvSpPr txBox="1"/>
          <p:nvPr/>
        </p:nvSpPr>
        <p:spPr>
          <a:xfrm>
            <a:off x="3636545" y="4210867"/>
            <a:ext cx="1985211" cy="253916"/>
          </a:xfrm>
          <a:prstGeom prst="rect">
            <a:avLst/>
          </a:prstGeom>
          <a:noFill/>
        </p:spPr>
        <p:txBody>
          <a:bodyPr wrap="square" rtlCol="0">
            <a:spAutoFit/>
          </a:bodyPr>
          <a:lstStyle/>
          <a:p>
            <a:pPr algn="ctr"/>
            <a:r>
              <a:rPr lang="en-US" sz="1050" dirty="0"/>
              <a:t>Scatter Plot</a:t>
            </a:r>
          </a:p>
        </p:txBody>
      </p:sp>
    </p:spTree>
    <p:extLst>
      <p:ext uri="{BB962C8B-B14F-4D97-AF65-F5344CB8AC3E}">
        <p14:creationId xmlns:p14="http://schemas.microsoft.com/office/powerpoint/2010/main" val="32115901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7634EAEC-E93B-2245-B2B7-0DA7E5B2C680}"/>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9338"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7634EAEC-E93B-2245-B2B7-0DA7E5B2C680}"/>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759072" y="592315"/>
            <a:ext cx="7290054" cy="1124712"/>
          </a:xfrm>
        </p:spPr>
        <p:txBody>
          <a:bodyPr vert="horz"/>
          <a:lstStyle/>
          <a:p>
            <a:r>
              <a:rPr lang="en-US" dirty="0">
                <a:latin typeface="Maven Pro" pitchFamily="2" charset="77"/>
              </a:rPr>
              <a:t>Correlation</a:t>
            </a:r>
            <a:br>
              <a:rPr lang="en-US" dirty="0">
                <a:latin typeface="Maven Pro" pitchFamily="2" charset="77"/>
              </a:rPr>
            </a:br>
            <a:r>
              <a:rPr lang="en-US" sz="2400" dirty="0">
                <a:latin typeface="Tw Cen MT Condensed" panose="020B0606020104020203" pitchFamily="34" charset="0"/>
              </a:rPr>
              <a:t>Comparison of two paired sets of values to determine if there is a relationship between them</a:t>
            </a:r>
          </a:p>
        </p:txBody>
      </p:sp>
      <p:sp>
        <p:nvSpPr>
          <p:cNvPr id="6" name="Content Placeholder 5">
            <a:extLst>
              <a:ext uri="{FF2B5EF4-FFF2-40B4-BE49-F238E27FC236}">
                <a16:creationId xmlns:a16="http://schemas.microsoft.com/office/drawing/2014/main" id="{0923B61A-7D70-F94A-A42B-649F3F136A7A}"/>
              </a:ext>
            </a:extLst>
          </p:cNvPr>
          <p:cNvSpPr>
            <a:spLocks noGrp="1"/>
          </p:cNvSpPr>
          <p:nvPr>
            <p:ph idx="1"/>
          </p:nvPr>
        </p:nvSpPr>
        <p:spPr>
          <a:xfrm>
            <a:off x="311700" y="1982419"/>
            <a:ext cx="8520600" cy="2055571"/>
          </a:xfrm>
        </p:spPr>
        <p:txBody>
          <a:bodyPr/>
          <a:lstStyle/>
          <a:p>
            <a:r>
              <a:rPr lang="en-US" sz="2800" dirty="0"/>
              <a:t>My sales team is interested in finding a relationship between average sales and average discount per different category.</a:t>
            </a:r>
          </a:p>
        </p:txBody>
      </p:sp>
    </p:spTree>
    <p:extLst>
      <p:ext uri="{BB962C8B-B14F-4D97-AF65-F5344CB8AC3E}">
        <p14:creationId xmlns:p14="http://schemas.microsoft.com/office/powerpoint/2010/main" val="38728437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7DA419F4-41E5-144E-9D63-904CADC8405F}"/>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7290" name="think-cell Slide" r:id="rId5" imgW="7772400" imgH="10058400" progId="TCLayout.ActiveDocument.1">
                  <p:embed/>
                </p:oleObj>
              </mc:Choice>
              <mc:Fallback>
                <p:oleObj name="think-cell Slide" r:id="rId5" imgW="7772400" imgH="10058400" progId="TCLayout.ActiveDocument.1">
                  <p:embed/>
                  <p:pic>
                    <p:nvPicPr>
                      <p:cNvPr id="6" name="Object 5" hidden="1">
                        <a:extLst>
                          <a:ext uri="{FF2B5EF4-FFF2-40B4-BE49-F238E27FC236}">
                            <a16:creationId xmlns:a16="http://schemas.microsoft.com/office/drawing/2014/main" id="{7DA419F4-41E5-144E-9D63-904CADC8405F}"/>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Scatter Plot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0" y="863550"/>
            <a:ext cx="4174914" cy="3416400"/>
          </a:xfrm>
        </p:spPr>
        <p:txBody>
          <a:bodyPr/>
          <a:lstStyle/>
          <a:p>
            <a:r>
              <a:rPr lang="en-US" sz="1300" dirty="0">
                <a:latin typeface="Maven Pro" pitchFamily="2" charset="77"/>
              </a:rPr>
              <a:t>Create scatter plot comparing Sales to Discount by dragging </a:t>
            </a:r>
            <a:r>
              <a:rPr lang="en-US" sz="1300" b="1" dirty="0">
                <a:latin typeface="Maven Pro" pitchFamily="2" charset="77"/>
              </a:rPr>
              <a:t>Sales</a:t>
            </a:r>
            <a:r>
              <a:rPr lang="en-US" sz="1300" dirty="0">
                <a:latin typeface="Maven Pro" pitchFamily="2" charset="77"/>
              </a:rPr>
              <a:t> to Columns and </a:t>
            </a:r>
            <a:r>
              <a:rPr lang="en-US" sz="1300" b="1" dirty="0">
                <a:latin typeface="Maven Pro" pitchFamily="2" charset="77"/>
              </a:rPr>
              <a:t>Discount</a:t>
            </a:r>
            <a:r>
              <a:rPr lang="en-US" sz="1300" dirty="0">
                <a:latin typeface="Maven Pro" pitchFamily="2" charset="77"/>
              </a:rPr>
              <a:t> to Rows</a:t>
            </a:r>
            <a:r>
              <a:rPr lang="en-US" sz="1300" dirty="0"/>
              <a:t> and change their measures to Average</a:t>
            </a:r>
            <a:endParaRPr lang="en-US" sz="1300" dirty="0">
              <a:latin typeface="Maven Pro" pitchFamily="2" charset="77"/>
            </a:endParaRPr>
          </a:p>
          <a:p>
            <a:r>
              <a:rPr lang="en-US" sz="1300" dirty="0">
                <a:latin typeface="Maven Pro" pitchFamily="2" charset="77"/>
              </a:rPr>
              <a:t>Drag </a:t>
            </a:r>
            <a:r>
              <a:rPr lang="en-US" sz="1300" b="1" dirty="0">
                <a:latin typeface="Maven Pro" pitchFamily="2" charset="77"/>
              </a:rPr>
              <a:t>Category</a:t>
            </a:r>
            <a:r>
              <a:rPr lang="en-US" sz="1300" dirty="0">
                <a:latin typeface="Maven Pro" pitchFamily="2" charset="77"/>
              </a:rPr>
              <a:t> to </a:t>
            </a:r>
            <a:r>
              <a:rPr lang="en-US" sz="1300" b="1" dirty="0">
                <a:latin typeface="Maven Pro" pitchFamily="2" charset="77"/>
              </a:rPr>
              <a:t>Colors</a:t>
            </a:r>
            <a:r>
              <a:rPr lang="en-US" sz="1300" dirty="0">
                <a:latin typeface="Maven Pro" pitchFamily="2" charset="77"/>
              </a:rPr>
              <a:t> under the </a:t>
            </a:r>
            <a:r>
              <a:rPr lang="en-US" sz="1300" b="1" dirty="0">
                <a:latin typeface="Maven Pro" pitchFamily="2" charset="77"/>
              </a:rPr>
              <a:t>Marks</a:t>
            </a:r>
            <a:r>
              <a:rPr lang="en-US" sz="1300" dirty="0">
                <a:latin typeface="Maven Pro" pitchFamily="2" charset="77"/>
              </a:rPr>
              <a:t> Card and then drag </a:t>
            </a:r>
            <a:r>
              <a:rPr lang="en-US" sz="1300" b="1" dirty="0">
                <a:latin typeface="Maven Pro" pitchFamily="2" charset="77"/>
              </a:rPr>
              <a:t>Region</a:t>
            </a:r>
            <a:r>
              <a:rPr lang="en-US" sz="1300" dirty="0">
                <a:latin typeface="Maven Pro" pitchFamily="2" charset="77"/>
              </a:rPr>
              <a:t> to </a:t>
            </a:r>
            <a:r>
              <a:rPr lang="en-US" sz="1300" b="1" dirty="0">
                <a:latin typeface="Maven Pro" pitchFamily="2" charset="77"/>
              </a:rPr>
              <a:t>Details</a:t>
            </a:r>
            <a:r>
              <a:rPr lang="en-US" sz="1300" dirty="0">
                <a:latin typeface="Maven Pro" pitchFamily="2" charset="77"/>
              </a:rPr>
              <a:t> under the </a:t>
            </a:r>
            <a:r>
              <a:rPr lang="en-US" sz="1300" b="1" dirty="0">
                <a:latin typeface="Maven Pro" pitchFamily="2" charset="77"/>
              </a:rPr>
              <a:t>Marks</a:t>
            </a:r>
            <a:r>
              <a:rPr lang="en-US" sz="1300" dirty="0">
                <a:latin typeface="Maven Pro" pitchFamily="2" charset="77"/>
              </a:rPr>
              <a:t> Card.</a:t>
            </a:r>
          </a:p>
          <a:p>
            <a:r>
              <a:rPr lang="en-US" sz="1300" dirty="0">
                <a:latin typeface="Maven Pro" pitchFamily="2" charset="77"/>
              </a:rPr>
              <a:t>Activate </a:t>
            </a:r>
            <a:r>
              <a:rPr lang="en-US" sz="1300" b="1" dirty="0">
                <a:latin typeface="Maven Pro" pitchFamily="2" charset="77"/>
              </a:rPr>
              <a:t>Trend Line </a:t>
            </a:r>
            <a:r>
              <a:rPr lang="en-US" sz="1300" dirty="0">
                <a:latin typeface="Maven Pro" pitchFamily="2" charset="77"/>
              </a:rPr>
              <a:t>under the </a:t>
            </a:r>
            <a:r>
              <a:rPr lang="en-US" sz="1300" b="1" dirty="0">
                <a:latin typeface="Maven Pro" pitchFamily="2" charset="77"/>
              </a:rPr>
              <a:t>Analysis</a:t>
            </a:r>
            <a:r>
              <a:rPr lang="en-US" sz="1300" dirty="0">
                <a:latin typeface="Maven Pro" pitchFamily="2" charset="77"/>
              </a:rPr>
              <a:t> tab</a:t>
            </a:r>
            <a:r>
              <a:rPr lang="en-US" sz="1300" dirty="0"/>
              <a:t> to see a rough idea about the trends</a:t>
            </a:r>
            <a:endParaRPr lang="en-US" sz="13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7" name="Picture 6" descr="Chart, scatter chart&#10;&#10;Description automatically generated">
            <a:extLst>
              <a:ext uri="{FF2B5EF4-FFF2-40B4-BE49-F238E27FC236}">
                <a16:creationId xmlns:a16="http://schemas.microsoft.com/office/drawing/2014/main" id="{3EDD3E33-C117-8C45-919C-5F1DE0BC4183}"/>
              </a:ext>
            </a:extLst>
          </p:cNvPr>
          <p:cNvPicPr>
            <a:picLocks noChangeAspect="1"/>
          </p:cNvPicPr>
          <p:nvPr/>
        </p:nvPicPr>
        <p:blipFill>
          <a:blip r:embed="rId7"/>
          <a:stretch>
            <a:fillRect/>
          </a:stretch>
        </p:blipFill>
        <p:spPr>
          <a:xfrm>
            <a:off x="4174914" y="894331"/>
            <a:ext cx="4857574" cy="3354837"/>
          </a:xfrm>
          <a:prstGeom prst="rect">
            <a:avLst/>
          </a:prstGeom>
        </p:spPr>
      </p:pic>
    </p:spTree>
    <p:extLst>
      <p:ext uri="{BB962C8B-B14F-4D97-AF65-F5344CB8AC3E}">
        <p14:creationId xmlns:p14="http://schemas.microsoft.com/office/powerpoint/2010/main" val="29962350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791C554E-3B13-AF41-B7FE-10EE67B64B80}"/>
              </a:ext>
            </a:extLst>
          </p:cNvPr>
          <p:cNvGraphicFramePr>
            <a:graphicFrameLocks noChangeAspect="1"/>
          </p:cNvGraphicFramePr>
          <p:nvPr>
            <p:custDataLst>
              <p:tags r:id="rId2"/>
            </p:custDataLst>
            <p:extLst>
              <p:ext uri="{D42A27DB-BD31-4B8C-83A1-F6EECF244321}">
                <p14:modId xmlns:p14="http://schemas.microsoft.com/office/powerpoint/2010/main" val="40782728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018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984123" y="0"/>
            <a:ext cx="7290054" cy="1124712"/>
          </a:xfrm>
        </p:spPr>
        <p:txBody>
          <a:bodyPr vert="horz"/>
          <a:lstStyle/>
          <a:p>
            <a:r>
              <a:rPr lang="en-US" dirty="0">
                <a:latin typeface="Maven Pro" pitchFamily="2" charset="77"/>
              </a:rPr>
              <a:t>Basic Map</a:t>
            </a:r>
            <a:br>
              <a:rPr lang="en-US" dirty="0">
                <a:latin typeface="Maven Pro" pitchFamily="2" charset="77"/>
              </a:rPr>
            </a:br>
            <a:r>
              <a:rPr lang="en-US" sz="2400" dirty="0">
                <a:latin typeface="Tw Cen MT Condensed" panose="020B0606020104020203" pitchFamily="34" charset="0"/>
              </a:rPr>
              <a:t>Visually present the geographical region in your data</a:t>
            </a:r>
          </a:p>
        </p:txBody>
      </p:sp>
      <p:sp>
        <p:nvSpPr>
          <p:cNvPr id="14" name="TextBox 13">
            <a:extLst>
              <a:ext uri="{FF2B5EF4-FFF2-40B4-BE49-F238E27FC236}">
                <a16:creationId xmlns:a16="http://schemas.microsoft.com/office/drawing/2014/main" id="{C8C3A124-399A-4B79-A96D-74DFA94847DB}"/>
              </a:ext>
            </a:extLst>
          </p:cNvPr>
          <p:cNvSpPr txBox="1"/>
          <p:nvPr/>
        </p:nvSpPr>
        <p:spPr>
          <a:xfrm>
            <a:off x="3636545" y="4210867"/>
            <a:ext cx="1985211" cy="253916"/>
          </a:xfrm>
          <a:prstGeom prst="rect">
            <a:avLst/>
          </a:prstGeom>
          <a:noFill/>
        </p:spPr>
        <p:txBody>
          <a:bodyPr wrap="square" rtlCol="0">
            <a:spAutoFit/>
          </a:bodyPr>
          <a:lstStyle/>
          <a:p>
            <a:pPr algn="ctr"/>
            <a:r>
              <a:rPr lang="en-US" sz="1050" dirty="0"/>
              <a:t>Scatter Plot</a:t>
            </a:r>
          </a:p>
        </p:txBody>
      </p:sp>
      <p:pic>
        <p:nvPicPr>
          <p:cNvPr id="6" name="Content Placeholder 5">
            <a:extLst>
              <a:ext uri="{FF2B5EF4-FFF2-40B4-BE49-F238E27FC236}">
                <a16:creationId xmlns:a16="http://schemas.microsoft.com/office/drawing/2014/main" id="{5F30DFE2-4E85-854A-9DF0-C5DF617BD752}"/>
              </a:ext>
            </a:extLst>
          </p:cNvPr>
          <p:cNvPicPr>
            <a:picLocks noGrp="1" noChangeAspect="1"/>
          </p:cNvPicPr>
          <p:nvPr>
            <p:ph idx="1"/>
          </p:nvPr>
        </p:nvPicPr>
        <p:blipFill>
          <a:blip r:embed="rId7"/>
          <a:stretch>
            <a:fillRect/>
          </a:stretch>
        </p:blipFill>
        <p:spPr>
          <a:xfrm>
            <a:off x="1131023" y="921524"/>
            <a:ext cx="6823545" cy="4221976"/>
          </a:xfrm>
          <a:prstGeom prst="rect">
            <a:avLst/>
          </a:prstGeom>
        </p:spPr>
      </p:pic>
    </p:spTree>
    <p:extLst>
      <p:ext uri="{BB962C8B-B14F-4D97-AF65-F5344CB8AC3E}">
        <p14:creationId xmlns:p14="http://schemas.microsoft.com/office/powerpoint/2010/main" val="10160789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791C554E-3B13-AF41-B7FE-10EE67B64B80}"/>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01385"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791C554E-3B13-AF41-B7FE-10EE67B64B80}"/>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984123" y="0"/>
            <a:ext cx="7290054" cy="1124712"/>
          </a:xfrm>
        </p:spPr>
        <p:txBody>
          <a:bodyPr vert="horz"/>
          <a:lstStyle/>
          <a:p>
            <a:r>
              <a:rPr lang="en-US" dirty="0">
                <a:latin typeface="Maven Pro" pitchFamily="2" charset="77"/>
              </a:rPr>
              <a:t>Basic Map</a:t>
            </a:r>
            <a:br>
              <a:rPr lang="en-US" dirty="0">
                <a:latin typeface="Maven Pro" pitchFamily="2" charset="77"/>
              </a:rPr>
            </a:br>
            <a:r>
              <a:rPr lang="en-US" sz="2400" dirty="0">
                <a:latin typeface="Tw Cen MT Condensed" panose="020B0606020104020203" pitchFamily="34" charset="0"/>
              </a:rPr>
              <a:t>Visually present the geographical region in your data</a:t>
            </a:r>
          </a:p>
        </p:txBody>
      </p:sp>
      <p:sp>
        <p:nvSpPr>
          <p:cNvPr id="5" name="Content Placeholder 4">
            <a:extLst>
              <a:ext uri="{FF2B5EF4-FFF2-40B4-BE49-F238E27FC236}">
                <a16:creationId xmlns:a16="http://schemas.microsoft.com/office/drawing/2014/main" id="{4BA7653E-22B2-5245-A5A4-9D2E9D8E5077}"/>
              </a:ext>
            </a:extLst>
          </p:cNvPr>
          <p:cNvSpPr>
            <a:spLocks noGrp="1"/>
          </p:cNvSpPr>
          <p:nvPr>
            <p:ph idx="1"/>
          </p:nvPr>
        </p:nvSpPr>
        <p:spPr>
          <a:xfrm>
            <a:off x="311700" y="1152475"/>
            <a:ext cx="8520600" cy="3058392"/>
          </a:xfrm>
        </p:spPr>
        <p:txBody>
          <a:bodyPr/>
          <a:lstStyle/>
          <a:p>
            <a:r>
              <a:rPr lang="en-US" dirty="0"/>
              <a:t>The sales team would like to visualize total sales in different countries using the color density to relatively show the amount of the total sales (i.e., the darker the color, the higher the amount).</a:t>
            </a:r>
          </a:p>
          <a:p>
            <a:r>
              <a:rPr lang="en-US" dirty="0"/>
              <a:t>And then they want to show the same visualization per market.</a:t>
            </a:r>
          </a:p>
          <a:p>
            <a:endParaRPr lang="en-US" dirty="0"/>
          </a:p>
          <a:p>
            <a:endParaRPr lang="en-US" dirty="0"/>
          </a:p>
        </p:txBody>
      </p:sp>
    </p:spTree>
    <p:extLst>
      <p:ext uri="{BB962C8B-B14F-4D97-AF65-F5344CB8AC3E}">
        <p14:creationId xmlns:p14="http://schemas.microsoft.com/office/powerpoint/2010/main" val="94613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0011076F-A4BD-6545-B65A-D43CE1E7F7A8}"/>
              </a:ext>
            </a:extLst>
          </p:cNvPr>
          <p:cNvGraphicFramePr>
            <a:graphicFrameLocks noChangeAspect="1"/>
          </p:cNvGraphicFramePr>
          <p:nvPr>
            <p:custDataLst>
              <p:tags r:id="rId2"/>
            </p:custDataLst>
            <p:extLst>
              <p:ext uri="{D42A27DB-BD31-4B8C-83A1-F6EECF244321}">
                <p14:modId xmlns:p14="http://schemas.microsoft.com/office/powerpoint/2010/main" val="2637883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121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Fill Map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124359" y="735398"/>
            <a:ext cx="3389703" cy="3416400"/>
          </a:xfrm>
        </p:spPr>
        <p:txBody>
          <a:bodyPr/>
          <a:lstStyle/>
          <a:p>
            <a:r>
              <a:rPr lang="en-US" sz="1300" dirty="0">
                <a:latin typeface="Maven Pro" pitchFamily="2" charset="77"/>
              </a:rPr>
              <a:t>Create map by drag and drop “</a:t>
            </a:r>
            <a:r>
              <a:rPr lang="en-US" sz="1300" b="1" dirty="0"/>
              <a:t>Country</a:t>
            </a:r>
            <a:r>
              <a:rPr lang="en-US" sz="1300" dirty="0">
                <a:latin typeface="Maven Pro" pitchFamily="2" charset="77"/>
              </a:rPr>
              <a:t>” data field into the largest “</a:t>
            </a:r>
            <a:r>
              <a:rPr lang="en-US" sz="1300" b="1" dirty="0">
                <a:latin typeface="Maven Pro" pitchFamily="2" charset="77"/>
              </a:rPr>
              <a:t>Drop data field here</a:t>
            </a:r>
            <a:r>
              <a:rPr lang="en-US" sz="1300" dirty="0">
                <a:latin typeface="Maven Pro" pitchFamily="2" charset="77"/>
              </a:rPr>
              <a:t>” box.</a:t>
            </a:r>
          </a:p>
          <a:p>
            <a:r>
              <a:rPr lang="en-US" sz="1300" dirty="0">
                <a:latin typeface="Maven Pro" pitchFamily="2" charset="77"/>
              </a:rPr>
              <a:t>Suppose want to create a map to see what sales are like for the countries, drag </a:t>
            </a:r>
            <a:r>
              <a:rPr lang="en-US" sz="1300" b="1" dirty="0">
                <a:latin typeface="Maven Pro" pitchFamily="2" charset="77"/>
              </a:rPr>
              <a:t>Sales </a:t>
            </a:r>
            <a:r>
              <a:rPr lang="en-US" sz="1300" dirty="0">
                <a:latin typeface="Maven Pro" pitchFamily="2" charset="77"/>
              </a:rPr>
              <a:t>into </a:t>
            </a:r>
            <a:r>
              <a:rPr lang="en-US" sz="1300" b="1" dirty="0">
                <a:latin typeface="Maven Pro" pitchFamily="2" charset="77"/>
              </a:rPr>
              <a:t>Color</a:t>
            </a:r>
            <a:r>
              <a:rPr lang="en-US" sz="1300" dirty="0">
                <a:latin typeface="Maven Pro" pitchFamily="2" charset="77"/>
              </a:rPr>
              <a:t>, then add </a:t>
            </a:r>
            <a:r>
              <a:rPr lang="en-US" sz="1300" b="1" dirty="0">
                <a:latin typeface="Maven Pro" pitchFamily="2" charset="77"/>
              </a:rPr>
              <a:t>Country</a:t>
            </a:r>
            <a:r>
              <a:rPr lang="en-US" sz="1300" dirty="0">
                <a:latin typeface="Maven Pro" pitchFamily="2" charset="77"/>
              </a:rPr>
              <a:t> to </a:t>
            </a:r>
            <a:r>
              <a:rPr lang="en-US" sz="1300" b="1" dirty="0">
                <a:latin typeface="Maven Pro" pitchFamily="2" charset="77"/>
              </a:rPr>
              <a:t>Label</a:t>
            </a:r>
            <a:r>
              <a:rPr lang="en-US" sz="1300" dirty="0">
                <a:latin typeface="Maven Pro" pitchFamily="2" charset="77"/>
              </a:rPr>
              <a:t> under the Marks card.  </a:t>
            </a:r>
            <a:endParaRPr lang="en-US" sz="1600" dirty="0"/>
          </a:p>
          <a:p>
            <a:pPr marL="114300" indent="0">
              <a:buNone/>
            </a:pPr>
            <a:endParaRPr lang="en-US" sz="1600" dirty="0"/>
          </a:p>
        </p:txBody>
      </p:sp>
      <p:pic>
        <p:nvPicPr>
          <p:cNvPr id="9" name="Picture 8" descr="Map&#10;&#10;Description automatically generated">
            <a:extLst>
              <a:ext uri="{FF2B5EF4-FFF2-40B4-BE49-F238E27FC236}">
                <a16:creationId xmlns:a16="http://schemas.microsoft.com/office/drawing/2014/main" id="{FF8657E7-FDF4-5F49-B853-D3DCFEC15192}"/>
              </a:ext>
            </a:extLst>
          </p:cNvPr>
          <p:cNvPicPr>
            <a:picLocks noChangeAspect="1"/>
          </p:cNvPicPr>
          <p:nvPr/>
        </p:nvPicPr>
        <p:blipFill>
          <a:blip r:embed="rId7"/>
          <a:stretch>
            <a:fillRect/>
          </a:stretch>
        </p:blipFill>
        <p:spPr>
          <a:xfrm>
            <a:off x="3683325" y="796538"/>
            <a:ext cx="5336316" cy="3550423"/>
          </a:xfrm>
          <a:prstGeom prst="rect">
            <a:avLst/>
          </a:prstGeom>
        </p:spPr>
      </p:pic>
    </p:spTree>
    <p:extLst>
      <p:ext uri="{BB962C8B-B14F-4D97-AF65-F5344CB8AC3E}">
        <p14:creationId xmlns:p14="http://schemas.microsoft.com/office/powerpoint/2010/main" val="38886061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05F3B3A-56B1-194A-B0C7-FC6D408090F8}"/>
              </a:ext>
            </a:extLst>
          </p:cNvPr>
          <p:cNvGraphicFramePr>
            <a:graphicFrameLocks noChangeAspect="1"/>
          </p:cNvGraphicFramePr>
          <p:nvPr>
            <p:custDataLst>
              <p:tags r:id="rId2"/>
            </p:custDataLst>
            <p:extLst>
              <p:ext uri="{D42A27DB-BD31-4B8C-83A1-F6EECF244321}">
                <p14:modId xmlns:p14="http://schemas.microsoft.com/office/powerpoint/2010/main" val="104013455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223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CDB5E78-E44C-4444-8657-4A7C07CC2ED3}"/>
              </a:ext>
            </a:extLst>
          </p:cNvPr>
          <p:cNvSpPr>
            <a:spLocks noGrp="1"/>
          </p:cNvSpPr>
          <p:nvPr>
            <p:ph type="title"/>
          </p:nvPr>
        </p:nvSpPr>
        <p:spPr/>
        <p:txBody>
          <a:bodyPr/>
          <a:lstStyle/>
          <a:p>
            <a:endParaRPr lang="en-US">
              <a:latin typeface="Maven Pro" pitchFamily="2" charset="77"/>
            </a:endParaRPr>
          </a:p>
        </p:txBody>
      </p:sp>
      <p:sp>
        <p:nvSpPr>
          <p:cNvPr id="4" name="Slide Number Placeholder 3">
            <a:extLst>
              <a:ext uri="{FF2B5EF4-FFF2-40B4-BE49-F238E27FC236}">
                <a16:creationId xmlns:a16="http://schemas.microsoft.com/office/drawing/2014/main" id="{35F9E432-0BF5-9A4F-934C-E4F2D6CD3333}"/>
              </a:ext>
            </a:extLst>
          </p:cNvPr>
          <p:cNvSpPr>
            <a:spLocks noGrp="1"/>
          </p:cNvSpPr>
          <p:nvPr>
            <p:ph type="sldNum" sz="quarter" idx="12"/>
          </p:nvPr>
        </p:nvSpPr>
        <p:spPr/>
        <p:txBody>
          <a:bodyPr/>
          <a:lstStyle/>
          <a:p>
            <a:fld id="{4FAB73BC-B049-4115-A692-8D63A059BFB8}" type="slidenum">
              <a:rPr lang="en-US" smtClean="0">
                <a:latin typeface="Maven Pro" pitchFamily="2" charset="77"/>
              </a:rPr>
              <a:t>49</a:t>
            </a:fld>
            <a:endParaRPr lang="en-US" dirty="0">
              <a:latin typeface="Maven Pro" pitchFamily="2" charset="77"/>
            </a:endParaRPr>
          </a:p>
        </p:txBody>
      </p:sp>
      <p:sp>
        <p:nvSpPr>
          <p:cNvPr id="5" name="Text Placeholder 2">
            <a:extLst>
              <a:ext uri="{FF2B5EF4-FFF2-40B4-BE49-F238E27FC236}">
                <a16:creationId xmlns:a16="http://schemas.microsoft.com/office/drawing/2014/main" id="{7CFBD3D0-88FE-0A4C-BFE1-67C0DD50F689}"/>
              </a:ext>
            </a:extLst>
          </p:cNvPr>
          <p:cNvSpPr txBox="1">
            <a:spLocks/>
          </p:cNvSpPr>
          <p:nvPr/>
        </p:nvSpPr>
        <p:spPr>
          <a:xfrm>
            <a:off x="311700" y="1132271"/>
            <a:ext cx="8160758"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Maven Pro Regular" pitchFamily="2" charset="77"/>
                <a:ea typeface="Maven Pro Regular" pitchFamily="2" charset="77"/>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2000" u="sng" dirty="0">
                <a:latin typeface="Maven Pro" pitchFamily="2" charset="77"/>
              </a:rPr>
              <a:t>Check point:</a:t>
            </a:r>
            <a:r>
              <a:rPr lang="en-US" sz="2000" dirty="0">
                <a:latin typeface="Maven Pro" pitchFamily="2" charset="77"/>
              </a:rPr>
              <a:t> Out of the difference, distribution, correlation, and map plots, pick two kinds of plot and create new visualizations using the measures and dimensions on the left side of the workspace:</a:t>
            </a:r>
          </a:p>
          <a:p>
            <a:pPr marL="114300" indent="0">
              <a:buFont typeface="Arial"/>
              <a:buNone/>
            </a:pPr>
            <a:endParaRPr lang="en-US" sz="2000" dirty="0">
              <a:latin typeface="Maven Pro" pitchFamily="2" charset="77"/>
            </a:endParaRPr>
          </a:p>
          <a:p>
            <a:r>
              <a:rPr lang="en-US" sz="2000" dirty="0">
                <a:latin typeface="Maven Pro" pitchFamily="2" charset="77"/>
              </a:rPr>
              <a:t>Play around with filter, label, color etc.</a:t>
            </a:r>
          </a:p>
          <a:p>
            <a:r>
              <a:rPr lang="en-US" sz="2000" dirty="0">
                <a:latin typeface="Maven Pro" pitchFamily="2" charset="77"/>
              </a:rPr>
              <a:t>Feel free to activate the trend line to show the trend.</a:t>
            </a: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1600" dirty="0">
              <a:latin typeface="Maven Pro" pitchFamily="2" charset="77"/>
            </a:endParaRPr>
          </a:p>
          <a:p>
            <a:pPr marL="114300" indent="0">
              <a:buFont typeface="Arial"/>
              <a:buNone/>
            </a:pPr>
            <a:endParaRPr lang="en-US" sz="1600" dirty="0">
              <a:latin typeface="Maven Pro" pitchFamily="2" charset="77"/>
            </a:endParaRPr>
          </a:p>
          <a:p>
            <a:pPr marL="114300" indent="0">
              <a:buFont typeface="Arial"/>
              <a:buNone/>
            </a:pPr>
            <a:endParaRPr lang="en-US" sz="1200" dirty="0">
              <a:latin typeface="Maven Pro" pitchFamily="2" charset="77"/>
            </a:endParaRPr>
          </a:p>
          <a:p>
            <a:pPr marL="114300" indent="0">
              <a:buFont typeface="Arial"/>
              <a:buNone/>
            </a:pPr>
            <a:endParaRPr lang="en-US" sz="1200" dirty="0">
              <a:latin typeface="Maven Pro" pitchFamily="2" charset="77"/>
            </a:endParaRPr>
          </a:p>
          <a:p>
            <a:pPr marL="114300" indent="0">
              <a:buFont typeface="Arial"/>
              <a:buNone/>
            </a:pPr>
            <a:endParaRPr lang="en-US" sz="1200" dirty="0">
              <a:latin typeface="Maven Pro" pitchFamily="2" charset="77"/>
            </a:endParaRPr>
          </a:p>
        </p:txBody>
      </p:sp>
    </p:spTree>
    <p:extLst>
      <p:ext uri="{BB962C8B-B14F-4D97-AF65-F5344CB8AC3E}">
        <p14:creationId xmlns:p14="http://schemas.microsoft.com/office/powerpoint/2010/main" val="3983463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053F4885-3AD2-D946-BD77-F436D362809D}"/>
              </a:ext>
            </a:extLst>
          </p:cNvPr>
          <p:cNvGraphicFramePr>
            <a:graphicFrameLocks noChangeAspect="1"/>
          </p:cNvGraphicFramePr>
          <p:nvPr>
            <p:custDataLst>
              <p:tags r:id="rId2"/>
            </p:custDataLst>
            <p:extLst>
              <p:ext uri="{D42A27DB-BD31-4B8C-83A1-F6EECF244321}">
                <p14:modId xmlns:p14="http://schemas.microsoft.com/office/powerpoint/2010/main" val="4148695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742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77" name="Google Shape;77;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What is Tableau?</a:t>
            </a:r>
            <a:endParaRPr sz="2400" b="1" i="0" u="none" strike="noStrike" cap="none" dirty="0">
              <a:solidFill>
                <a:schemeClr val="tx1"/>
              </a:solidFill>
              <a:latin typeface="Maven Pro"/>
              <a:ea typeface="Maven Pro"/>
              <a:cs typeface="Maven Pro"/>
              <a:sym typeface="Maven Pro"/>
            </a:endParaRPr>
          </a:p>
        </p:txBody>
      </p:sp>
      <p:sp>
        <p:nvSpPr>
          <p:cNvPr id="78" name="Google Shape;78;p17"/>
          <p:cNvSpPr txBox="1">
            <a:spLocks noGrp="1"/>
          </p:cNvSpPr>
          <p:nvPr>
            <p:ph type="body" idx="1"/>
          </p:nvPr>
        </p:nvSpPr>
        <p:spPr>
          <a:xfrm>
            <a:off x="311700" y="1453725"/>
            <a:ext cx="3974700" cy="2541600"/>
          </a:xfrm>
          <a:prstGeom prst="rect">
            <a:avLst/>
          </a:prstGeom>
          <a:noFill/>
          <a:ln>
            <a:noFill/>
          </a:ln>
        </p:spPr>
        <p:txBody>
          <a:bodyPr spcFirstLastPara="1" wrap="square" lIns="91425" tIns="91425" rIns="91425" bIns="91425" anchor="t" anchorCtr="0">
            <a:noAutofit/>
          </a:bodyPr>
          <a:lstStyle/>
          <a:p>
            <a:pPr indent="-381000">
              <a:buSzPts val="2400"/>
              <a:buFont typeface="Nunito"/>
              <a:buChar char="●"/>
            </a:pPr>
            <a:r>
              <a:rPr lang="en-US" sz="2400" dirty="0">
                <a:latin typeface="Nunito"/>
                <a:ea typeface="Nunito"/>
                <a:cs typeface="Nunito"/>
                <a:sym typeface="Nunito"/>
              </a:rPr>
              <a:t>Tableau software was found in 2003</a:t>
            </a:r>
            <a:endParaRPr lang="en" sz="2400" b="0" i="0" u="none" strike="noStrike" cap="none" dirty="0">
              <a:latin typeface="Nunito"/>
              <a:ea typeface="Nunito"/>
              <a:cs typeface="Nunito"/>
              <a:sym typeface="Nunito"/>
            </a:endParaRPr>
          </a:p>
          <a:p>
            <a:pPr marL="457200" marR="0" lvl="0" indent="-381000" algn="l" rtl="0">
              <a:lnSpc>
                <a:spcPct val="115000"/>
              </a:lnSpc>
              <a:spcBef>
                <a:spcPts val="0"/>
              </a:spcBef>
              <a:spcAft>
                <a:spcPts val="0"/>
              </a:spcAft>
              <a:buClr>
                <a:schemeClr val="dk2"/>
              </a:buClr>
              <a:buSzPts val="2400"/>
              <a:buFont typeface="Nunito"/>
              <a:buChar char="●"/>
            </a:pPr>
            <a:r>
              <a:rPr lang="en" sz="2400" b="0" i="0" u="none" strike="noStrike" cap="none" dirty="0">
                <a:latin typeface="Nunito"/>
                <a:ea typeface="Nunito"/>
                <a:cs typeface="Nunito"/>
                <a:sym typeface="Nunito"/>
              </a:rPr>
              <a:t>Tableau is one of the fastest evolving business intelligence and data visualization tools.</a:t>
            </a:r>
            <a:endParaRPr sz="2400" b="0" i="0" u="none" strike="noStrike" cap="none" dirty="0">
              <a:latin typeface="Nunito"/>
              <a:ea typeface="Nunito"/>
              <a:cs typeface="Nunito"/>
              <a:sym typeface="Nunito"/>
            </a:endParaRPr>
          </a:p>
          <a:p>
            <a:pPr marL="0" marR="0" lvl="0" indent="0" algn="l" rtl="0">
              <a:lnSpc>
                <a:spcPct val="115000"/>
              </a:lnSpc>
              <a:spcBef>
                <a:spcPts val="0"/>
              </a:spcBef>
              <a:spcAft>
                <a:spcPts val="0"/>
              </a:spcAft>
              <a:buClr>
                <a:schemeClr val="dk2"/>
              </a:buClr>
              <a:buSzPts val="1300"/>
              <a:buFont typeface="Nunito"/>
              <a:buNone/>
            </a:pPr>
            <a:endParaRPr sz="2400" u="none" strike="noStrike" cap="none" dirty="0">
              <a:ea typeface="Arial"/>
              <a:sym typeface="Arial"/>
            </a:endParaRPr>
          </a:p>
        </p:txBody>
      </p:sp>
      <p:sp>
        <p:nvSpPr>
          <p:cNvPr id="81" name="Google Shape;81;p17"/>
          <p:cNvSpPr txBox="1"/>
          <p:nvPr/>
        </p:nvSpPr>
        <p:spPr>
          <a:xfrm>
            <a:off x="4290304" y="-4219"/>
            <a:ext cx="4857600" cy="34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highlight>
                  <a:srgbClr val="FFFFFF"/>
                </a:highlight>
                <a:latin typeface="Maven Pro" pitchFamily="2" charset="77"/>
              </a:rPr>
              <a:t>Magic Quadrant for Analytics and Business Intelligence Platforms</a:t>
            </a:r>
            <a:endParaRPr dirty="0">
              <a:latin typeface="Maven Pro" pitchFamily="2" charset="77"/>
            </a:endParaRPr>
          </a:p>
        </p:txBody>
      </p:sp>
      <p:sp>
        <p:nvSpPr>
          <p:cNvPr id="82" name="Google Shape;82;p17"/>
          <p:cNvSpPr txBox="1"/>
          <p:nvPr/>
        </p:nvSpPr>
        <p:spPr>
          <a:xfrm>
            <a:off x="4525850" y="4770775"/>
            <a:ext cx="2770500" cy="2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50" dirty="0">
                <a:solidFill>
                  <a:srgbClr val="757575"/>
                </a:solidFill>
                <a:highlight>
                  <a:srgbClr val="FFFFFF"/>
                </a:highlight>
                <a:latin typeface="Maven Pro" pitchFamily="2" charset="77"/>
              </a:rPr>
              <a:t>Source: Gartner (February 2021)</a:t>
            </a:r>
            <a:endParaRPr dirty="0">
              <a:latin typeface="Maven Pro" pitchFamily="2" charset="77"/>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a:t>
            </a:fld>
            <a:endParaRPr lang="en" dirty="0">
              <a:latin typeface="Maven Pro" pitchFamily="2" charset="77"/>
            </a:endParaRPr>
          </a:p>
        </p:txBody>
      </p:sp>
      <p:pic>
        <p:nvPicPr>
          <p:cNvPr id="1026" name="Picture 2" descr="The Magic Quadrant graphic includes 20 vendors. Three are categorized as Leaders: Microsoft, Tableau and Qlik. Microsoft is positioned highest of any vendor on both axes. There are three Challengers: Google (Looker), Domo and MicroStrategy. All three are placed close to the boundary of the Niche Players quadrant. There are seven Niche Players, including the large vendors Alibaba Cloud, Amazon Web Services, IBM and Infor. The small specialist vendors Board, Information Builders and Pyramid Analytics complete the Niche Players. Seven vendors are categorized as Visionaries. They fall into two groups: large vendors with wide offerings, namely Oracle, SAP and TIBCO Software; and vendors that focus solely on data and analytics, namely SAS, Sisense, ThoughtSpot and Yellowfin. ThoughtSpot is positioned just beneath the line dividing Visionaries from Leaders.">
            <a:extLst>
              <a:ext uri="{FF2B5EF4-FFF2-40B4-BE49-F238E27FC236}">
                <a16:creationId xmlns:a16="http://schemas.microsoft.com/office/drawing/2014/main" id="{59C755FF-ACBA-DF49-8452-0BAD6FB2B1E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25850" y="352954"/>
            <a:ext cx="4273235" cy="4437591"/>
          </a:xfrm>
          <a:prstGeom prst="rect">
            <a:avLst/>
          </a:prstGeom>
          <a:noFill/>
          <a:extLst>
            <a:ext uri="{909E8E84-426E-40DD-AFC4-6F175D3DCCD1}">
              <a14:hiddenFill xmlns:a14="http://schemas.microsoft.com/office/drawing/2010/main">
                <a:solidFill>
                  <a:srgbClr val="FFFFFF"/>
                </a:solidFill>
              </a14:hiddenFill>
            </a:ext>
          </a:extLst>
        </p:spPr>
      </p:pic>
      <p:cxnSp>
        <p:nvCxnSpPr>
          <p:cNvPr id="80" name="Google Shape;80;p17"/>
          <p:cNvCxnSpPr/>
          <p:nvPr/>
        </p:nvCxnSpPr>
        <p:spPr>
          <a:xfrm>
            <a:off x="6571550" y="1271569"/>
            <a:ext cx="724800" cy="523500"/>
          </a:xfrm>
          <a:prstGeom prst="straightConnector1">
            <a:avLst/>
          </a:prstGeom>
          <a:noFill/>
          <a:ln w="76200" cap="flat" cmpd="sng">
            <a:solidFill>
              <a:srgbClr val="F1C232"/>
            </a:solidFill>
            <a:prstDash val="solid"/>
            <a:round/>
            <a:headEnd type="none" w="sm" len="sm"/>
            <a:tailEnd type="triangl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1443511A-7408-AF45-9CC0-E88640B0241A}"/>
              </a:ext>
            </a:extLst>
          </p:cNvPr>
          <p:cNvGraphicFramePr>
            <a:graphicFrameLocks noChangeAspect="1"/>
          </p:cNvGraphicFramePr>
          <p:nvPr>
            <p:custDataLst>
              <p:tags r:id="rId2"/>
            </p:custDataLst>
            <p:extLst>
              <p:ext uri="{D42A27DB-BD31-4B8C-83A1-F6EECF244321}">
                <p14:modId xmlns:p14="http://schemas.microsoft.com/office/powerpoint/2010/main" val="12967424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326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75118"/>
            <a:ext cx="8520600" cy="572700"/>
          </a:xfrm>
        </p:spPr>
        <p:txBody>
          <a:bodyPr vert="horz"/>
          <a:lstStyle/>
          <a:p>
            <a:r>
              <a:rPr lang="en-US" dirty="0">
                <a:latin typeface="Maven Pro" pitchFamily="2" charset="77"/>
              </a:rPr>
              <a:t>Create Dashboard</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5756" y="309958"/>
            <a:ext cx="9032488" cy="3416400"/>
          </a:xfrm>
        </p:spPr>
        <p:txBody>
          <a:bodyPr/>
          <a:lstStyle/>
          <a:p>
            <a:r>
              <a:rPr lang="en-US" sz="1300" dirty="0">
                <a:latin typeface="Maven Pro" pitchFamily="2" charset="77"/>
              </a:rPr>
              <a:t>Make a dashboard by clicking on          </a:t>
            </a:r>
          </a:p>
          <a:p>
            <a:r>
              <a:rPr lang="en-US" sz="1300" dirty="0">
                <a:latin typeface="Maven Pro" pitchFamily="2" charset="77"/>
              </a:rPr>
              <a:t>The left panel contains the sheets that were created. Click and drag them onto your workspace. Using the arrows, adjust the sizes, fonts and layouts of the visualization.</a:t>
            </a:r>
          </a:p>
          <a:p>
            <a:r>
              <a:rPr lang="en-US" sz="1300" dirty="0">
                <a:latin typeface="Maven Pro" pitchFamily="2" charset="77"/>
              </a:rPr>
              <a:t>Under the dashboard menu, select “Add a Title,” to finish off.  </a:t>
            </a:r>
            <a:endParaRPr lang="en-US" sz="1600" dirty="0">
              <a:latin typeface="Maven Pro" pitchFamily="2" charset="77"/>
            </a:endParaRPr>
          </a:p>
          <a:p>
            <a:pPr marL="114300" indent="0">
              <a:buNone/>
            </a:pPr>
            <a:endParaRPr lang="en-US" sz="1600" dirty="0"/>
          </a:p>
        </p:txBody>
      </p:sp>
      <p:pic>
        <p:nvPicPr>
          <p:cNvPr id="5" name="Picture 4" descr="Icon&#10;&#10;Description automatically generated with medium confidence">
            <a:extLst>
              <a:ext uri="{FF2B5EF4-FFF2-40B4-BE49-F238E27FC236}">
                <a16:creationId xmlns:a16="http://schemas.microsoft.com/office/drawing/2014/main" id="{6F43A6C1-14AD-C04F-8333-A4D8A2279F7B}"/>
              </a:ext>
            </a:extLst>
          </p:cNvPr>
          <p:cNvPicPr>
            <a:picLocks noChangeAspect="1"/>
          </p:cNvPicPr>
          <p:nvPr/>
        </p:nvPicPr>
        <p:blipFill rotWithShape="1">
          <a:blip r:embed="rId7"/>
          <a:srcRect l="22973" t="23062" r="18533" b="19349"/>
          <a:stretch/>
        </p:blipFill>
        <p:spPr>
          <a:xfrm>
            <a:off x="3097163" y="394475"/>
            <a:ext cx="273563" cy="269334"/>
          </a:xfrm>
          <a:prstGeom prst="rect">
            <a:avLst/>
          </a:prstGeom>
        </p:spPr>
      </p:pic>
      <p:pic>
        <p:nvPicPr>
          <p:cNvPr id="8" name="Picture 7" descr="Chart&#10;&#10;Description automatically generated">
            <a:extLst>
              <a:ext uri="{FF2B5EF4-FFF2-40B4-BE49-F238E27FC236}">
                <a16:creationId xmlns:a16="http://schemas.microsoft.com/office/drawing/2014/main" id="{4B5D753F-B236-F547-A360-E5A349F2C0D9}"/>
              </a:ext>
            </a:extLst>
          </p:cNvPr>
          <p:cNvPicPr>
            <a:picLocks noChangeAspect="1"/>
          </p:cNvPicPr>
          <p:nvPr/>
        </p:nvPicPr>
        <p:blipFill>
          <a:blip r:embed="rId8"/>
          <a:stretch>
            <a:fillRect/>
          </a:stretch>
        </p:blipFill>
        <p:spPr>
          <a:xfrm>
            <a:off x="2232153" y="1317523"/>
            <a:ext cx="4782472" cy="3825977"/>
          </a:xfrm>
          <a:prstGeom prst="rect">
            <a:avLst/>
          </a:prstGeom>
          <a:ln>
            <a:solidFill>
              <a:schemeClr val="bg1">
                <a:lumMod val="50000"/>
              </a:schemeClr>
            </a:solidFill>
          </a:ln>
        </p:spPr>
      </p:pic>
    </p:spTree>
    <p:extLst>
      <p:ext uri="{BB962C8B-B14F-4D97-AF65-F5344CB8AC3E}">
        <p14:creationId xmlns:p14="http://schemas.microsoft.com/office/powerpoint/2010/main" val="35294816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395806C-B640-8D42-88CA-198A99CC2D86}"/>
              </a:ext>
            </a:extLst>
          </p:cNvPr>
          <p:cNvGraphicFramePr>
            <a:graphicFrameLocks noChangeAspect="1"/>
          </p:cNvGraphicFramePr>
          <p:nvPr>
            <p:custDataLst>
              <p:tags r:id="rId2"/>
            </p:custDataLst>
            <p:extLst>
              <p:ext uri="{D42A27DB-BD31-4B8C-83A1-F6EECF244321}">
                <p14:modId xmlns:p14="http://schemas.microsoft.com/office/powerpoint/2010/main" val="48613168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428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42" name="Google Shape;242;p4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a:solidFill>
                  <a:schemeClr val="dk2"/>
                </a:solidFill>
                <a:latin typeface="Maven Pro"/>
                <a:ea typeface="Maven Pro"/>
                <a:cs typeface="Maven Pro"/>
                <a:sym typeface="Maven Pro"/>
              </a:rPr>
              <a:t>Sharing</a:t>
            </a:r>
            <a:endParaRPr sz="3600" b="1" i="0" u="none" strike="noStrike" cap="none">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51</a:t>
            </a:fld>
            <a:endParaRPr lang="en" dirty="0">
              <a:latin typeface="Maven Pro" pitchFamily="2" charset="77"/>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58DF359-F96E-D84C-84F8-A011A7B61AA0}"/>
              </a:ext>
            </a:extLst>
          </p:cNvPr>
          <p:cNvGraphicFramePr>
            <a:graphicFrameLocks noChangeAspect="1"/>
          </p:cNvGraphicFramePr>
          <p:nvPr>
            <p:custDataLst>
              <p:tags r:id="rId2"/>
            </p:custDataLst>
            <p:extLst>
              <p:ext uri="{D42A27DB-BD31-4B8C-83A1-F6EECF244321}">
                <p14:modId xmlns:p14="http://schemas.microsoft.com/office/powerpoint/2010/main" val="241510006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530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47" name="Google Shape;247;p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Sharing</a:t>
            </a:r>
            <a:endParaRPr sz="2800" b="1" i="0" u="none" strike="noStrike" cap="none" dirty="0">
              <a:solidFill>
                <a:schemeClr val="dk2"/>
              </a:solidFill>
              <a:latin typeface="Maven Pro"/>
              <a:ea typeface="Maven Pro"/>
              <a:cs typeface="Maven Pro"/>
              <a:sym typeface="Maven Pro"/>
            </a:endParaRPr>
          </a:p>
        </p:txBody>
      </p:sp>
      <p:sp>
        <p:nvSpPr>
          <p:cNvPr id="248" name="Google Shape;248;p45"/>
          <p:cNvSpPr txBox="1">
            <a:spLocks noGrp="1"/>
          </p:cNvSpPr>
          <p:nvPr>
            <p:ph type="body" idx="1"/>
          </p:nvPr>
        </p:nvSpPr>
        <p:spPr>
          <a:xfrm>
            <a:off x="487200" y="1168375"/>
            <a:ext cx="7996200" cy="3776400"/>
          </a:xfrm>
          <a:prstGeom prst="rect">
            <a:avLst/>
          </a:prstGeom>
          <a:noFill/>
          <a:ln>
            <a:noFill/>
          </a:ln>
        </p:spPr>
        <p:txBody>
          <a:bodyPr spcFirstLastPara="1" wrap="square" lIns="91425" tIns="91425" rIns="91425" bIns="91425" anchor="t" anchorCtr="0">
            <a:noAutofit/>
          </a:bodyPr>
          <a:lstStyle/>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To share or present your findings the easiest way is to just export an image.</a:t>
            </a:r>
            <a:endParaRPr sz="1900" b="0" i="0" u="none" strike="noStrike" cap="none" dirty="0">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On any worksheet go to </a:t>
            </a:r>
            <a:r>
              <a:rPr lang="en" sz="1900" b="1" i="0" u="none" strike="noStrike" cap="none" dirty="0">
                <a:solidFill>
                  <a:schemeClr val="dk2"/>
                </a:solidFill>
                <a:latin typeface="Nunito"/>
                <a:ea typeface="Nunito"/>
                <a:cs typeface="Nunito"/>
                <a:sym typeface="Nunito"/>
              </a:rPr>
              <a:t>Worksheet &gt; Export &gt; Image…</a:t>
            </a:r>
            <a:endParaRPr sz="1900" b="1" i="0" u="none" strike="noStrike" cap="none" dirty="0">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It will give you options on Titles, Legends, Captions, and more.</a:t>
            </a:r>
            <a:endParaRPr sz="1900" b="0" i="0" u="none" strike="noStrike" cap="none" dirty="0">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If you want to show a collection of visualizations you will be better off </a:t>
            </a:r>
            <a:r>
              <a:rPr lang="en" sz="1900" b="0" i="0" u="sng" strike="noStrike" cap="none" dirty="0">
                <a:solidFill>
                  <a:schemeClr val="dk2"/>
                </a:solidFill>
                <a:latin typeface="Nunito"/>
                <a:ea typeface="Nunito"/>
                <a:cs typeface="Nunito"/>
                <a:sym typeface="Nunito"/>
              </a:rPr>
              <a:t>creating a dashboard and/or a story</a:t>
            </a:r>
            <a:r>
              <a:rPr lang="en" sz="1900" b="0" i="0" u="none" strike="noStrike" cap="none" dirty="0">
                <a:solidFill>
                  <a:schemeClr val="dk2"/>
                </a:solidFill>
                <a:latin typeface="Nunito"/>
                <a:ea typeface="Nunito"/>
                <a:cs typeface="Nunito"/>
                <a:sym typeface="Nunito"/>
              </a:rPr>
              <a:t> and exporting that.</a:t>
            </a:r>
            <a:endParaRPr sz="1900" b="0" i="0" u="none" strike="noStrike" cap="none" dirty="0">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If you are collaborating with another Tableau user you can share the .</a:t>
            </a:r>
            <a:r>
              <a:rPr lang="en" sz="1900" b="0" i="0" u="none" strike="noStrike" cap="none" dirty="0" err="1">
                <a:solidFill>
                  <a:schemeClr val="dk2"/>
                </a:solidFill>
                <a:latin typeface="Nunito"/>
                <a:ea typeface="Nunito"/>
                <a:cs typeface="Nunito"/>
                <a:sym typeface="Nunito"/>
              </a:rPr>
              <a:t>twbx</a:t>
            </a:r>
            <a:r>
              <a:rPr lang="en" sz="1900" b="0" i="0" u="none" strike="noStrike" cap="none" dirty="0">
                <a:solidFill>
                  <a:schemeClr val="dk2"/>
                </a:solidFill>
                <a:latin typeface="Nunito"/>
                <a:ea typeface="Nunito"/>
                <a:cs typeface="Nunito"/>
                <a:sym typeface="Nunito"/>
              </a:rPr>
              <a:t> file or just a .</a:t>
            </a:r>
            <a:r>
              <a:rPr lang="en" sz="1900" b="0" i="0" u="none" strike="noStrike" cap="none" dirty="0" err="1">
                <a:solidFill>
                  <a:schemeClr val="dk2"/>
                </a:solidFill>
                <a:latin typeface="Nunito"/>
                <a:ea typeface="Nunito"/>
                <a:cs typeface="Nunito"/>
                <a:sym typeface="Nunito"/>
              </a:rPr>
              <a:t>twb</a:t>
            </a:r>
            <a:r>
              <a:rPr lang="en" sz="1900" b="0" i="0" u="none" strike="noStrike" cap="none" dirty="0">
                <a:solidFill>
                  <a:schemeClr val="dk2"/>
                </a:solidFill>
                <a:latin typeface="Nunito"/>
                <a:ea typeface="Nunito"/>
                <a:cs typeface="Nunito"/>
                <a:sym typeface="Nunito"/>
              </a:rPr>
              <a:t> if they have the data.</a:t>
            </a:r>
            <a:endParaRPr sz="1900" b="0" i="0" u="none" strike="noStrike" cap="none" dirty="0">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If you need your visualizations to be interactive you can publish sheets to a Tableau Server. You can make a Tableau Public account to share your visualizations </a:t>
            </a:r>
            <a:r>
              <a:rPr lang="en" sz="1900" b="0" i="0" u="none" strike="noStrike" cap="none" dirty="0" err="1">
                <a:solidFill>
                  <a:schemeClr val="dk2"/>
                </a:solidFill>
                <a:latin typeface="Nunito"/>
                <a:ea typeface="Nunito"/>
                <a:cs typeface="Nunito"/>
                <a:sym typeface="Nunito"/>
              </a:rPr>
              <a:t>publically</a:t>
            </a:r>
            <a:r>
              <a:rPr lang="en" sz="1900" b="0" i="0" u="none" strike="noStrike" cap="none" dirty="0">
                <a:solidFill>
                  <a:schemeClr val="dk2"/>
                </a:solidFill>
                <a:latin typeface="Nunito"/>
                <a:ea typeface="Nunito"/>
                <a:cs typeface="Nunito"/>
                <a:sym typeface="Nunito"/>
              </a:rPr>
              <a:t> for free.</a:t>
            </a:r>
            <a:endParaRPr sz="19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52</a:t>
            </a:fld>
            <a:endParaRPr lang="en" dirty="0">
              <a:latin typeface="Maven Pro" pitchFamily="2" charset="77"/>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F0C2115-B4CA-E348-A627-D524D5F67C1D}"/>
              </a:ext>
            </a:extLst>
          </p:cNvPr>
          <p:cNvGraphicFramePr>
            <a:graphicFrameLocks noChangeAspect="1"/>
          </p:cNvGraphicFramePr>
          <p:nvPr>
            <p:custDataLst>
              <p:tags r:id="rId2"/>
            </p:custDataLst>
            <p:extLst>
              <p:ext uri="{D42A27DB-BD31-4B8C-83A1-F6EECF244321}">
                <p14:modId xmlns:p14="http://schemas.microsoft.com/office/powerpoint/2010/main" val="26722329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633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53" name="Google Shape;253;p4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Tableau Public</a:t>
            </a:r>
            <a:endParaRPr sz="2800" b="1" i="0" u="none" strike="noStrike" cap="none" dirty="0">
              <a:solidFill>
                <a:schemeClr val="dk2"/>
              </a:solidFill>
              <a:latin typeface="Maven Pro"/>
              <a:ea typeface="Maven Pro"/>
              <a:cs typeface="Maven Pro"/>
              <a:sym typeface="Maven Pro"/>
            </a:endParaRPr>
          </a:p>
        </p:txBody>
      </p:sp>
      <p:sp>
        <p:nvSpPr>
          <p:cNvPr id="254" name="Google Shape;254;p46"/>
          <p:cNvSpPr txBox="1">
            <a:spLocks noGrp="1"/>
          </p:cNvSpPr>
          <p:nvPr>
            <p:ph type="body" idx="1"/>
          </p:nvPr>
        </p:nvSpPr>
        <p:spPr>
          <a:xfrm>
            <a:off x="602850" y="1340471"/>
            <a:ext cx="7938300" cy="30000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Example: </a:t>
            </a:r>
            <a:r>
              <a:rPr lang="en" sz="2200" u="sng" dirty="0">
                <a:solidFill>
                  <a:schemeClr val="hlink"/>
                </a:solidFill>
                <a:latin typeface="Nunito"/>
                <a:ea typeface="Nunito"/>
                <a:cs typeface="Nunito"/>
                <a:sym typeface="Nunito"/>
                <a:hlinkClick r:id="rId7"/>
              </a:rPr>
              <a:t>https://public.tableau.com/profile/jeho.park4543#!/vizhome/DataVizwithTableau_0/Dashboard1</a:t>
            </a:r>
            <a:r>
              <a:rPr lang="en" sz="2200" u="none" dirty="0">
                <a:solidFill>
                  <a:schemeClr val="dk2"/>
                </a:solidFill>
                <a:latin typeface="Nunito"/>
                <a:ea typeface="Nunito"/>
                <a:cs typeface="Nunito"/>
                <a:sym typeface="Nunito"/>
              </a:rPr>
              <a:t> </a:t>
            </a:r>
            <a:endParaRPr sz="2200" b="0" i="0" u="none" strike="noStrike" cap="none" dirty="0">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Example: </a:t>
            </a:r>
            <a:r>
              <a:rPr lang="en" sz="2200" b="0" i="0" u="sng" strike="noStrike" cap="none" dirty="0">
                <a:solidFill>
                  <a:schemeClr val="hlink"/>
                </a:solidFill>
                <a:latin typeface="Nunito"/>
                <a:ea typeface="Nunito"/>
                <a:cs typeface="Nunito"/>
                <a:sym typeface="Nunito"/>
                <a:hlinkClick r:id="rId8"/>
              </a:rPr>
              <a:t>http://publichealthintelligence.org/content/global-overview-magnitude-disparities-and-trend-infant-mortality-world-1950-2011</a:t>
            </a:r>
            <a:endParaRPr sz="22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53</a:t>
            </a:fld>
            <a:endParaRPr lang="en" dirty="0">
              <a:latin typeface="Maven Pro" pitchFamily="2" charset="77"/>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96CEE66-146D-AE43-AB1E-61584918F2B4}"/>
              </a:ext>
            </a:extLst>
          </p:cNvPr>
          <p:cNvGraphicFramePr>
            <a:graphicFrameLocks noChangeAspect="1"/>
          </p:cNvGraphicFramePr>
          <p:nvPr>
            <p:custDataLst>
              <p:tags r:id="rId2"/>
            </p:custDataLst>
            <p:extLst>
              <p:ext uri="{D42A27DB-BD31-4B8C-83A1-F6EECF244321}">
                <p14:modId xmlns:p14="http://schemas.microsoft.com/office/powerpoint/2010/main" val="9304884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735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59" name="Google Shape;259;p4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Hands-On</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54</a:t>
            </a:fld>
            <a:endParaRPr lang="en" dirty="0">
              <a:latin typeface="Maven Pro" pitchFamily="2" charset="77"/>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A17ABCC-0050-5A41-A549-E71BD747A0A0}"/>
              </a:ext>
            </a:extLst>
          </p:cNvPr>
          <p:cNvGraphicFramePr>
            <a:graphicFrameLocks noChangeAspect="1"/>
          </p:cNvGraphicFramePr>
          <p:nvPr>
            <p:custDataLst>
              <p:tags r:id="rId2"/>
            </p:custDataLst>
            <p:extLst>
              <p:ext uri="{D42A27DB-BD31-4B8C-83A1-F6EECF244321}">
                <p14:modId xmlns:p14="http://schemas.microsoft.com/office/powerpoint/2010/main" val="374061890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838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64" name="Google Shape;264;p48"/>
          <p:cNvSpPr txBox="1">
            <a:spLocks noGrp="1"/>
          </p:cNvSpPr>
          <p:nvPr>
            <p:ph type="title"/>
          </p:nvPr>
        </p:nvSpPr>
        <p:spPr>
          <a:xfrm>
            <a:off x="311700" y="287709"/>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Significant Volcanic Eruptions</a:t>
            </a:r>
            <a:endParaRPr sz="2800" b="1" i="0" u="none" strike="noStrike" cap="none" dirty="0">
              <a:solidFill>
                <a:schemeClr val="dk2"/>
              </a:solidFill>
              <a:latin typeface="Maven Pro"/>
              <a:ea typeface="Maven Pro"/>
              <a:cs typeface="Maven Pro"/>
              <a:sym typeface="Maven Pro"/>
            </a:endParaRPr>
          </a:p>
        </p:txBody>
      </p:sp>
      <p:sp>
        <p:nvSpPr>
          <p:cNvPr id="265" name="Google Shape;265;p48"/>
          <p:cNvSpPr txBox="1">
            <a:spLocks noGrp="1"/>
          </p:cNvSpPr>
          <p:nvPr>
            <p:ph type="body" idx="1"/>
          </p:nvPr>
        </p:nvSpPr>
        <p:spPr>
          <a:xfrm>
            <a:off x="464558" y="1003491"/>
            <a:ext cx="8007900" cy="3852300"/>
          </a:xfrm>
          <a:prstGeom prst="rect">
            <a:avLst/>
          </a:prstGeom>
          <a:noFill/>
          <a:ln>
            <a:noFill/>
          </a:ln>
        </p:spPr>
        <p:txBody>
          <a:bodyPr spcFirstLastPara="1" wrap="square" lIns="91425" tIns="91425" rIns="91425" bIns="91425" anchor="t" anchorCtr="0">
            <a:noAutofit/>
          </a:bodyPr>
          <a:lstStyle/>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Open ‘</a:t>
            </a:r>
            <a:r>
              <a:rPr lang="en" sz="1900" b="0" i="0" u="none" strike="noStrike" cap="none" dirty="0" err="1">
                <a:solidFill>
                  <a:schemeClr val="dk2"/>
                </a:solidFill>
                <a:latin typeface="Nunito"/>
                <a:ea typeface="Nunito"/>
                <a:cs typeface="Nunito"/>
                <a:sym typeface="Nunito"/>
              </a:rPr>
              <a:t>significantvolcanoeruptions.csv</a:t>
            </a:r>
            <a:r>
              <a:rPr lang="en" sz="1900" b="0" i="0" u="none" strike="noStrike" cap="none" dirty="0">
                <a:solidFill>
                  <a:schemeClr val="dk2"/>
                </a:solidFill>
                <a:latin typeface="Nunito"/>
                <a:ea typeface="Nunito"/>
                <a:cs typeface="Nunito"/>
                <a:sym typeface="Nunito"/>
              </a:rPr>
              <a:t>’ in Tableau</a:t>
            </a:r>
            <a:endParaRPr sz="1900" b="0" i="0" u="none" strike="noStrike" cap="none" dirty="0">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A global listing of over 600 volcanic eruptions from 4360 BC to the present via Significant Volcanic Eruptions Database. </a:t>
            </a:r>
            <a:endParaRPr sz="1900" b="0" i="0" u="none" strike="noStrike" cap="none" dirty="0">
              <a:solidFill>
                <a:srgbClr val="000000"/>
              </a:solidFill>
              <a:latin typeface="Nunito"/>
              <a:ea typeface="Nunito"/>
              <a:cs typeface="Nunito"/>
              <a:sym typeface="Nunito"/>
            </a:endParaRPr>
          </a:p>
          <a:p>
            <a:pPr marL="914400" marR="0" lvl="1"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A significant eruption is classified as one that meets at least one of the following criteria:</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caused fatalities</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caused moderate damage (approximately $1 million or more)</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Volcanic Explosivity Index (VEI) of 6 or greater</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generated a tsunami</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associated with a significant earthquake.</a:t>
            </a:r>
            <a:endParaRPr sz="1900" b="0" i="0" u="none" strike="noStrike" cap="none" dirty="0">
              <a:solidFill>
                <a:srgbClr val="000000"/>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900" b="0" i="0" u="none" strike="noStrike" cap="none" dirty="0">
              <a:solidFill>
                <a:srgbClr val="000000"/>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55</a:t>
            </a:fld>
            <a:endParaRPr lang="en" dirty="0">
              <a:latin typeface="Maven Pro" pitchFamily="2" charset="77"/>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CF9B5DD-39BB-4045-A941-442D5F8D2EE4}"/>
              </a:ext>
            </a:extLst>
          </p:cNvPr>
          <p:cNvGraphicFramePr>
            <a:graphicFrameLocks noChangeAspect="1"/>
          </p:cNvGraphicFramePr>
          <p:nvPr>
            <p:custDataLst>
              <p:tags r:id="rId2"/>
            </p:custDataLst>
            <p:extLst>
              <p:ext uri="{D42A27DB-BD31-4B8C-83A1-F6EECF244321}">
                <p14:modId xmlns:p14="http://schemas.microsoft.com/office/powerpoint/2010/main" val="4021143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940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70" name="Google Shape;270;p4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Significant Volcanic Eruptions (cont.)</a:t>
            </a:r>
            <a:endParaRPr sz="2800" b="1" i="0" u="none" strike="noStrike" cap="none">
              <a:solidFill>
                <a:schemeClr val="dk2"/>
              </a:solidFill>
              <a:latin typeface="Maven Pro"/>
              <a:ea typeface="Maven Pro"/>
              <a:cs typeface="Maven Pro"/>
              <a:sym typeface="Maven Pro"/>
            </a:endParaRPr>
          </a:p>
        </p:txBody>
      </p:sp>
      <p:sp>
        <p:nvSpPr>
          <p:cNvPr id="271" name="Google Shape;271;p49"/>
          <p:cNvSpPr txBox="1">
            <a:spLocks noGrp="1"/>
          </p:cNvSpPr>
          <p:nvPr>
            <p:ph type="body" idx="1"/>
          </p:nvPr>
        </p:nvSpPr>
        <p:spPr>
          <a:xfrm>
            <a:off x="573950" y="1212750"/>
            <a:ext cx="8100900" cy="37569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Create visualizations to answer some of these questions: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What were the most dangerous volcanoes? (by VEI, by Fatalities)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What country has had the most significant volcanic eruptions? </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How many volcanoes had both an associated earthquake and tsunami?</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After 1995, which year had the most deaths by volcanic eruptions?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Which volcano has the </a:t>
            </a:r>
            <a:r>
              <a:rPr lang="en" sz="1800" dirty="0">
                <a:latin typeface="Nunito"/>
                <a:ea typeface="Nunito"/>
                <a:cs typeface="Nunito"/>
                <a:sym typeface="Nunito"/>
              </a:rPr>
              <a:t>highest </a:t>
            </a:r>
            <a:r>
              <a:rPr lang="en" sz="1800" b="0" i="0" u="none" strike="noStrike" cap="none" dirty="0">
                <a:solidFill>
                  <a:schemeClr val="dk2"/>
                </a:solidFill>
                <a:latin typeface="Nunito"/>
                <a:ea typeface="Nunito"/>
                <a:cs typeface="Nunito"/>
                <a:sym typeface="Nunito"/>
              </a:rPr>
              <a:t>elevation?</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Is there anything else you found interesting?</a:t>
            </a:r>
            <a:endParaRPr sz="1800" b="0" i="0" u="none" strike="noStrike" cap="none" dirty="0">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If you wish, create a Tableau Public account and publish your findings in a dashboard.</a:t>
            </a:r>
            <a:endParaRPr sz="18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56</a:t>
            </a:fld>
            <a:endParaRPr lang="en" dirty="0">
              <a:latin typeface="Maven Pro" pitchFamily="2" charset="77"/>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1DFCAE8A-E18F-C640-B6BC-B67DDDB91AED}"/>
              </a:ext>
            </a:extLst>
          </p:cNvPr>
          <p:cNvGraphicFramePr>
            <a:graphicFrameLocks noChangeAspect="1"/>
          </p:cNvGraphicFramePr>
          <p:nvPr>
            <p:custDataLst>
              <p:tags r:id="rId2"/>
            </p:custDataLst>
            <p:extLst>
              <p:ext uri="{D42A27DB-BD31-4B8C-83A1-F6EECF244321}">
                <p14:modId xmlns:p14="http://schemas.microsoft.com/office/powerpoint/2010/main" val="349698691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042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76" name="Google Shape;276;p50"/>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Further Learning</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57</a:t>
            </a:fld>
            <a:endParaRPr lang="en" dirty="0">
              <a:latin typeface="Maven Pro" pitchFamily="2" charset="77"/>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2A41A6F-AF62-BE46-A485-9A38C3C81874}"/>
              </a:ext>
            </a:extLst>
          </p:cNvPr>
          <p:cNvGraphicFramePr>
            <a:graphicFrameLocks noChangeAspect="1"/>
          </p:cNvGraphicFramePr>
          <p:nvPr>
            <p:custDataLst>
              <p:tags r:id="rId2"/>
            </p:custDataLst>
            <p:extLst>
              <p:ext uri="{D42A27DB-BD31-4B8C-83A1-F6EECF244321}">
                <p14:modId xmlns:p14="http://schemas.microsoft.com/office/powerpoint/2010/main" val="175166303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145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87" name="Google Shape;287;p52"/>
          <p:cNvSpPr txBox="1">
            <a:spLocks noGrp="1"/>
          </p:cNvSpPr>
          <p:nvPr>
            <p:ph type="title"/>
          </p:nvPr>
        </p:nvSpPr>
        <p:spPr>
          <a:xfrm>
            <a:off x="365575" y="248379"/>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Further Learning: Resources</a:t>
            </a:r>
            <a:endParaRPr sz="2800" b="1" i="0" u="none" strike="noStrike" cap="none" dirty="0">
              <a:solidFill>
                <a:schemeClr val="dk2"/>
              </a:solidFill>
              <a:latin typeface="Maven Pro"/>
              <a:ea typeface="Maven Pro"/>
              <a:cs typeface="Maven Pro"/>
              <a:sym typeface="Maven Pro"/>
            </a:endParaRPr>
          </a:p>
        </p:txBody>
      </p:sp>
      <p:sp>
        <p:nvSpPr>
          <p:cNvPr id="288" name="Google Shape;288;p52"/>
          <p:cNvSpPr txBox="1">
            <a:spLocks noGrp="1"/>
          </p:cNvSpPr>
          <p:nvPr>
            <p:ph type="body" idx="1"/>
          </p:nvPr>
        </p:nvSpPr>
        <p:spPr>
          <a:xfrm>
            <a:off x="441458" y="943817"/>
            <a:ext cx="8031000" cy="39162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Learning Resources:</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Tableau.com</a:t>
            </a:r>
            <a:r>
              <a:rPr lang="en" sz="2000" b="0" i="0" u="none" strike="noStrike" cap="none" dirty="0">
                <a:solidFill>
                  <a:schemeClr val="dk2"/>
                </a:solidFill>
                <a:latin typeface="Nunito"/>
                <a:ea typeface="Nunito"/>
                <a:cs typeface="Nunito"/>
                <a:sym typeface="Nunito"/>
              </a:rPr>
              <a:t>/learn</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Explore Tableau Public</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Tutorialspot</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YouTube / Blog Posts</a:t>
            </a:r>
            <a:endParaRPr sz="2000" b="0" i="0" u="none" strike="noStrike" cap="none" dirty="0">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Data Sources:</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Kaggle</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Data.gov</a:t>
            </a:r>
            <a:endParaRPr sz="2000" dirty="0">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Data.world</a:t>
            </a:r>
            <a:endParaRPr sz="2000" b="0" i="0" u="none" strike="noStrike" cap="none" dirty="0">
              <a:solidFill>
                <a:schemeClr val="dk2"/>
              </a:solidFill>
              <a:latin typeface="Nunito"/>
              <a:ea typeface="Nunito"/>
              <a:cs typeface="Nunito"/>
              <a:sym typeface="Nunito"/>
            </a:endParaRPr>
          </a:p>
          <a:p>
            <a:pPr marL="914400" lvl="1" indent="-355600" algn="l" rtl="0">
              <a:spcBef>
                <a:spcPts val="0"/>
              </a:spcBef>
              <a:spcAft>
                <a:spcPts val="0"/>
              </a:spcAft>
              <a:buClr>
                <a:schemeClr val="dk2"/>
              </a:buClr>
              <a:buSzPts val="2000"/>
              <a:buFont typeface="Nunito"/>
              <a:buChar char="○"/>
            </a:pPr>
            <a:r>
              <a:rPr lang="en" sz="2000" dirty="0">
                <a:latin typeface="Nunito"/>
                <a:ea typeface="Nunito"/>
                <a:cs typeface="Nunito"/>
                <a:sym typeface="Nunito"/>
              </a:rPr>
              <a:t>Los Angeles Open Data (</a:t>
            </a:r>
            <a:r>
              <a:rPr lang="en" sz="2000" u="sng" dirty="0">
                <a:solidFill>
                  <a:schemeClr val="hlink"/>
                </a:solidFill>
                <a:latin typeface="Nunito"/>
                <a:ea typeface="Nunito"/>
                <a:cs typeface="Nunito"/>
                <a:sym typeface="Nunito"/>
                <a:hlinkClick r:id="rId7"/>
              </a:rPr>
              <a:t>https://data.lacity.org</a:t>
            </a:r>
            <a:r>
              <a:rPr lang="en" sz="2000" dirty="0">
                <a:latin typeface="Nunito"/>
                <a:ea typeface="Nunito"/>
                <a:cs typeface="Nunito"/>
                <a:sym typeface="Nunito"/>
              </a:rPr>
              <a:t> )</a:t>
            </a:r>
            <a:endParaRPr sz="2000" dirty="0">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UCI Machine Learning Repository</a:t>
            </a:r>
            <a:endParaRPr sz="20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58</a:t>
            </a:fld>
            <a:endParaRPr lang="en" dirty="0">
              <a:latin typeface="Maven Pro" pitchFamily="2" charset="77"/>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74BCF0A-2C5D-0C4A-AEF1-C9EC09E056F1}"/>
              </a:ext>
            </a:extLst>
          </p:cNvPr>
          <p:cNvGraphicFramePr>
            <a:graphicFrameLocks noChangeAspect="1"/>
          </p:cNvGraphicFramePr>
          <p:nvPr>
            <p:custDataLst>
              <p:tags r:id="rId2"/>
            </p:custDataLst>
            <p:extLst>
              <p:ext uri="{D42A27DB-BD31-4B8C-83A1-F6EECF244321}">
                <p14:modId xmlns:p14="http://schemas.microsoft.com/office/powerpoint/2010/main" val="264235697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247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81" name="Google Shape;281;p5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Further Learning: Topics</a:t>
            </a:r>
            <a:endParaRPr sz="2800" b="1" i="0" u="none" strike="noStrike" cap="none">
              <a:solidFill>
                <a:schemeClr val="dk2"/>
              </a:solidFill>
              <a:latin typeface="Maven Pro"/>
              <a:ea typeface="Maven Pro"/>
              <a:cs typeface="Maven Pro"/>
              <a:sym typeface="Maven Pro"/>
            </a:endParaRPr>
          </a:p>
        </p:txBody>
      </p:sp>
      <p:sp>
        <p:nvSpPr>
          <p:cNvPr id="282" name="Google Shape;282;p51"/>
          <p:cNvSpPr txBox="1">
            <a:spLocks noGrp="1"/>
          </p:cNvSpPr>
          <p:nvPr>
            <p:ph type="body" idx="1"/>
          </p:nvPr>
        </p:nvSpPr>
        <p:spPr>
          <a:xfrm>
            <a:off x="607150" y="1676550"/>
            <a:ext cx="8170500" cy="30258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Formatting</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Data Cleaning</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Advanced Calculations and Expressions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Advanced Chart Types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R Integration</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Geospatial Analysis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Forecasting / Trend Lines / Regression</a:t>
            </a:r>
            <a:endParaRPr sz="20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59</a:t>
            </a:fld>
            <a:endParaRPr lang="en" dirty="0">
              <a:latin typeface="Maven Pro" pitchFamily="2" charset="77"/>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C92AA708-A4E9-854D-B270-58FA0147DBD1}"/>
              </a:ext>
            </a:extLst>
          </p:cNvPr>
          <p:cNvGraphicFramePr>
            <a:graphicFrameLocks noChangeAspect="1"/>
          </p:cNvGraphicFramePr>
          <p:nvPr>
            <p:custDataLst>
              <p:tags r:id="rId2"/>
            </p:custDataLst>
            <p:extLst>
              <p:ext uri="{D42A27DB-BD31-4B8C-83A1-F6EECF244321}">
                <p14:modId xmlns:p14="http://schemas.microsoft.com/office/powerpoint/2010/main" val="3315771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844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83886"/>
            <a:ext cx="8520600" cy="572700"/>
          </a:xfrm>
        </p:spPr>
        <p:txBody>
          <a:bodyPr vert="horz"/>
          <a:lstStyle/>
          <a:p>
            <a:r>
              <a:rPr lang="en-US" sz="2400" b="1" dirty="0">
                <a:latin typeface="Maven Pro" pitchFamily="2" charset="77"/>
              </a:rPr>
              <a:t>Cycle of Visual Analytics </a:t>
            </a:r>
          </a:p>
        </p:txBody>
      </p:sp>
      <p:pic>
        <p:nvPicPr>
          <p:cNvPr id="5" name="Picture 4"/>
          <p:cNvPicPr>
            <a:picLocks noChangeAspect="1"/>
          </p:cNvPicPr>
          <p:nvPr/>
        </p:nvPicPr>
        <p:blipFill>
          <a:blip r:embed="rId7"/>
          <a:stretch>
            <a:fillRect/>
          </a:stretch>
        </p:blipFill>
        <p:spPr>
          <a:xfrm>
            <a:off x="1361479" y="566050"/>
            <a:ext cx="6464280" cy="4577449"/>
          </a:xfrm>
          <a:prstGeom prst="rect">
            <a:avLst/>
          </a:prstGeom>
        </p:spPr>
      </p:pic>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6</a:t>
            </a:fld>
            <a:endParaRPr lang="en" dirty="0">
              <a:latin typeface="Maven Pro" pitchFamily="2" charset="77"/>
            </a:endParaRPr>
          </a:p>
        </p:txBody>
      </p:sp>
    </p:spTree>
    <p:extLst>
      <p:ext uri="{BB962C8B-B14F-4D97-AF65-F5344CB8AC3E}">
        <p14:creationId xmlns:p14="http://schemas.microsoft.com/office/powerpoint/2010/main" val="244221980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1BB329D-9E7E-0E4E-91F7-D63D59C2C8F5}"/>
              </a:ext>
            </a:extLst>
          </p:cNvPr>
          <p:cNvGraphicFramePr>
            <a:graphicFrameLocks noChangeAspect="1"/>
          </p:cNvGraphicFramePr>
          <p:nvPr>
            <p:custDataLst>
              <p:tags r:id="rId2"/>
            </p:custDataLst>
            <p:extLst>
              <p:ext uri="{D42A27DB-BD31-4B8C-83A1-F6EECF244321}">
                <p14:modId xmlns:p14="http://schemas.microsoft.com/office/powerpoint/2010/main" val="560304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350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93" name="Google Shape;293;p53"/>
          <p:cNvSpPr txBox="1">
            <a:spLocks noGrp="1"/>
          </p:cNvSpPr>
          <p:nvPr>
            <p:ph type="title"/>
          </p:nvPr>
        </p:nvSpPr>
        <p:spPr>
          <a:xfrm>
            <a:off x="311700" y="1914876"/>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aven Pro" pitchFamily="2" charset="77"/>
              </a:rPr>
              <a:t>Thank you!</a:t>
            </a:r>
            <a:br>
              <a:rPr lang="en" dirty="0">
                <a:latin typeface="Maven Pro" pitchFamily="2" charset="77"/>
              </a:rPr>
            </a:br>
            <a:r>
              <a:rPr lang="en-US" sz="1600" dirty="0">
                <a:latin typeface="Maven Pro" pitchFamily="2" charset="77"/>
              </a:rPr>
              <a:t>C</a:t>
            </a:r>
            <a:r>
              <a:rPr lang="en" sz="1600" dirty="0" err="1">
                <a:latin typeface="Maven Pro" pitchFamily="2" charset="77"/>
              </a:rPr>
              <a:t>ome</a:t>
            </a:r>
            <a:r>
              <a:rPr lang="en" sz="1600" dirty="0">
                <a:latin typeface="Maven Pro" pitchFamily="2" charset="77"/>
              </a:rPr>
              <a:t> visit us at Kravis Lower Court or email us at </a:t>
            </a:r>
            <a:r>
              <a:rPr lang="en" sz="1600" dirty="0" err="1">
                <a:latin typeface="Maven Pro" pitchFamily="2" charset="77"/>
              </a:rPr>
              <a:t>qcl@cmc.edu</a:t>
            </a:r>
            <a:endParaRPr sz="1600" dirty="0">
              <a:latin typeface="Maven Pro" pitchFamily="2" charset="77"/>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60</a:t>
            </a:fld>
            <a:endParaRPr lang="en" dirty="0">
              <a:latin typeface="Maven Pro" pitchFamily="2" charset="77"/>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B8BCB69E-69B0-4943-9738-F90088FC4EA2}"/>
              </a:ext>
            </a:extLst>
          </p:cNvPr>
          <p:cNvGraphicFramePr>
            <a:graphicFrameLocks noChangeAspect="1"/>
          </p:cNvGraphicFramePr>
          <p:nvPr>
            <p:custDataLst>
              <p:tags r:id="rId2"/>
            </p:custDataLst>
            <p:extLst>
              <p:ext uri="{D42A27DB-BD31-4B8C-83A1-F6EECF244321}">
                <p14:modId xmlns:p14="http://schemas.microsoft.com/office/powerpoint/2010/main" val="196601095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946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50FB6B7C-C27C-5248-93EF-39B7305EB63A}"/>
              </a:ext>
            </a:extLst>
          </p:cNvPr>
          <p:cNvSpPr>
            <a:spLocks noGrp="1"/>
          </p:cNvSpPr>
          <p:nvPr>
            <p:ph type="title"/>
          </p:nvPr>
        </p:nvSpPr>
        <p:spPr/>
        <p:txBody>
          <a:bodyPr vert="horz"/>
          <a:lstStyle/>
          <a:p>
            <a:r>
              <a:rPr lang="en-US" sz="2400" b="1" dirty="0">
                <a:solidFill>
                  <a:schemeClr val="tx1"/>
                </a:solidFill>
                <a:latin typeface="Calibri" panose="020F0502020204030204" pitchFamily="34" charset="0"/>
                <a:cs typeface="Calibri" panose="020F0502020204030204" pitchFamily="34" charset="0"/>
              </a:rPr>
              <a:t>Tableau Product Suite </a:t>
            </a:r>
          </a:p>
        </p:txBody>
      </p:sp>
      <p:sp>
        <p:nvSpPr>
          <p:cNvPr id="3" name="Text Placeholder 2">
            <a:extLst>
              <a:ext uri="{FF2B5EF4-FFF2-40B4-BE49-F238E27FC236}">
                <a16:creationId xmlns:a16="http://schemas.microsoft.com/office/drawing/2014/main" id="{275A397A-F3C2-0C40-8BBF-52409C3B67E9}"/>
              </a:ext>
            </a:extLst>
          </p:cNvPr>
          <p:cNvSpPr>
            <a:spLocks noGrp="1"/>
          </p:cNvSpPr>
          <p:nvPr>
            <p:ph type="body" idx="1"/>
          </p:nvPr>
        </p:nvSpPr>
        <p:spPr>
          <a:xfrm>
            <a:off x="311700" y="1152475"/>
            <a:ext cx="2766999" cy="3416400"/>
          </a:xfrm>
        </p:spPr>
        <p:txBody>
          <a:bodyPr/>
          <a:lstStyle/>
          <a:p>
            <a:r>
              <a:rPr lang="en-US" dirty="0">
                <a:latin typeface="Maven Pro" pitchFamily="2" charset="77"/>
              </a:rPr>
              <a:t>Tableau Desktop</a:t>
            </a:r>
          </a:p>
          <a:p>
            <a:r>
              <a:rPr lang="en-US" dirty="0">
                <a:latin typeface="Maven Pro" pitchFamily="2" charset="77"/>
              </a:rPr>
              <a:t>Tableau Public</a:t>
            </a:r>
          </a:p>
          <a:p>
            <a:r>
              <a:rPr lang="en-US" dirty="0">
                <a:latin typeface="Maven Pro" pitchFamily="2" charset="77"/>
              </a:rPr>
              <a:t>Tableau Online</a:t>
            </a:r>
          </a:p>
          <a:p>
            <a:r>
              <a:rPr lang="en-US" dirty="0">
                <a:latin typeface="Maven Pro" pitchFamily="2" charset="77"/>
              </a:rPr>
              <a:t>Tableau Server</a:t>
            </a:r>
          </a:p>
          <a:p>
            <a:r>
              <a:rPr lang="en-US" dirty="0">
                <a:latin typeface="Maven Pro" pitchFamily="2" charset="77"/>
              </a:rPr>
              <a:t>Tableau Reader</a:t>
            </a:r>
          </a:p>
          <a:p>
            <a:endParaRPr lang="en-US" dirty="0">
              <a:latin typeface="Maven Pro" pitchFamily="2" charset="77"/>
            </a:endParaRPr>
          </a:p>
          <a:p>
            <a:pPr marL="114300" indent="0">
              <a:buNone/>
            </a:pPr>
            <a:br>
              <a:rPr lang="en-US" dirty="0">
                <a:latin typeface="Maven Pro" pitchFamily="2" charset="77"/>
              </a:rPr>
            </a:br>
            <a:endParaRPr lang="en-US" dirty="0">
              <a:latin typeface="Maven Pro" pitchFamily="2" charset="77"/>
            </a:endParaRP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7</a:t>
            </a:fld>
            <a:endParaRPr lang="en" dirty="0">
              <a:latin typeface="Maven Pro" pitchFamily="2" charset="77"/>
            </a:endParaRPr>
          </a:p>
        </p:txBody>
      </p:sp>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98617" y="0"/>
            <a:ext cx="4714437" cy="4790476"/>
          </a:xfrm>
          <a:prstGeom prst="rect">
            <a:avLst/>
          </a:prstGeom>
        </p:spPr>
      </p:pic>
      <p:sp>
        <p:nvSpPr>
          <p:cNvPr id="6" name="TextBox 5"/>
          <p:cNvSpPr txBox="1"/>
          <p:nvPr/>
        </p:nvSpPr>
        <p:spPr>
          <a:xfrm>
            <a:off x="6203107" y="4759505"/>
            <a:ext cx="1835379" cy="276999"/>
          </a:xfrm>
          <a:prstGeom prst="rect">
            <a:avLst/>
          </a:prstGeom>
          <a:noFill/>
        </p:spPr>
        <p:txBody>
          <a:bodyPr wrap="square" rtlCol="0">
            <a:spAutoFit/>
          </a:bodyPr>
          <a:lstStyle/>
          <a:p>
            <a:r>
              <a:rPr lang="en-US" sz="1200" dirty="0"/>
              <a:t>Source: guru99.com </a:t>
            </a:r>
          </a:p>
        </p:txBody>
      </p:sp>
    </p:spTree>
    <p:extLst>
      <p:ext uri="{BB962C8B-B14F-4D97-AF65-F5344CB8AC3E}">
        <p14:creationId xmlns:p14="http://schemas.microsoft.com/office/powerpoint/2010/main" val="1601570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67445333-9598-DF45-B62F-9ABB359EF67F}"/>
              </a:ext>
            </a:extLst>
          </p:cNvPr>
          <p:cNvGraphicFramePr>
            <a:graphicFrameLocks noChangeAspect="1"/>
          </p:cNvGraphicFramePr>
          <p:nvPr>
            <p:custDataLst>
              <p:tags r:id="rId2"/>
            </p:custDataLst>
            <p:extLst>
              <p:ext uri="{D42A27DB-BD31-4B8C-83A1-F6EECF244321}">
                <p14:modId xmlns:p14="http://schemas.microsoft.com/office/powerpoint/2010/main" val="27709401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049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p:txBody>
          <a:bodyPr vert="horz"/>
          <a:lstStyle/>
          <a:p>
            <a:r>
              <a:rPr lang="en-US" b="1" dirty="0">
                <a:latin typeface="Maven Pro" pitchFamily="2" charset="77"/>
              </a:rPr>
              <a:t>Data Analytics in Tableau </a:t>
            </a:r>
          </a:p>
        </p:txBody>
      </p:sp>
      <p:sp>
        <p:nvSpPr>
          <p:cNvPr id="3" name="Text Placeholder 2"/>
          <p:cNvSpPr>
            <a:spLocks noGrp="1"/>
          </p:cNvSpPr>
          <p:nvPr>
            <p:ph type="body" idx="1"/>
          </p:nvPr>
        </p:nvSpPr>
        <p:spPr/>
        <p:txBody>
          <a:bodyPr/>
          <a:lstStyle/>
          <a:p>
            <a:r>
              <a:rPr lang="en-US" sz="2000" b="1" dirty="0">
                <a:solidFill>
                  <a:schemeClr val="tx1"/>
                </a:solidFill>
                <a:latin typeface="Maven Pro" pitchFamily="2" charset="77"/>
              </a:rPr>
              <a:t>Developer Tools:</a:t>
            </a:r>
            <a:r>
              <a:rPr lang="en-US" sz="2000" dirty="0">
                <a:solidFill>
                  <a:schemeClr val="tx1"/>
                </a:solidFill>
                <a:latin typeface="Maven Pro" pitchFamily="2" charset="77"/>
              </a:rPr>
              <a:t> The Tableau tools that are used for development such as the creation of dashboards, charts, report generation, visualization fall into this category. The Tableau products, under this category, are the Tableau Desktop and the Tableau Public.</a:t>
            </a:r>
          </a:p>
          <a:p>
            <a:r>
              <a:rPr lang="en-US" sz="2000" b="1" dirty="0">
                <a:solidFill>
                  <a:schemeClr val="tx1"/>
                </a:solidFill>
                <a:latin typeface="Maven Pro" pitchFamily="2" charset="77"/>
              </a:rPr>
              <a:t>Sharing Tools</a:t>
            </a:r>
            <a:r>
              <a:rPr lang="en-US" sz="2000" dirty="0">
                <a:solidFill>
                  <a:schemeClr val="tx1"/>
                </a:solidFill>
                <a:latin typeface="Maven Pro" pitchFamily="2" charset="77"/>
              </a:rPr>
              <a:t>: As the name suggests, the purpose of the tool is sharing the visualizations, reports, dashboards that were created using the developer tools. Products that fall into this category are Tableau Online, Server, and Reader.</a:t>
            </a:r>
          </a:p>
          <a:p>
            <a:endParaRPr lang="en-US" dirty="0">
              <a:solidFill>
                <a:schemeClr val="tx1"/>
              </a:solidFill>
            </a:endParaRP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8</a:t>
            </a:fld>
            <a:endParaRPr lang="en" dirty="0">
              <a:latin typeface="Maven Pro" pitchFamily="2" charset="77"/>
            </a:endParaRPr>
          </a:p>
        </p:txBody>
      </p:sp>
    </p:spTree>
    <p:extLst>
      <p:ext uri="{BB962C8B-B14F-4D97-AF65-F5344CB8AC3E}">
        <p14:creationId xmlns:p14="http://schemas.microsoft.com/office/powerpoint/2010/main" val="127030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1A0CF9B2-DC74-5844-97DD-54417D4C7EE9}"/>
              </a:ext>
            </a:extLst>
          </p:cNvPr>
          <p:cNvGraphicFramePr>
            <a:graphicFrameLocks noChangeAspect="1"/>
          </p:cNvGraphicFramePr>
          <p:nvPr>
            <p:custDataLst>
              <p:tags r:id="rId2"/>
            </p:custDataLst>
            <p:extLst>
              <p:ext uri="{D42A27DB-BD31-4B8C-83A1-F6EECF244321}">
                <p14:modId xmlns:p14="http://schemas.microsoft.com/office/powerpoint/2010/main" val="262282133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151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p:txBody>
          <a:bodyPr/>
          <a:lstStyle/>
          <a:p>
            <a:endParaRPr lang="en-US">
              <a:latin typeface="Maven Pro" pitchFamily="2" charset="77"/>
            </a:endParaRPr>
          </a:p>
        </p:txBody>
      </p:sp>
      <p:pic>
        <p:nvPicPr>
          <p:cNvPr id="4" name="Picture 3"/>
          <p:cNvPicPr>
            <a:picLocks noChangeAspect="1"/>
          </p:cNvPicPr>
          <p:nvPr/>
        </p:nvPicPr>
        <p:blipFill>
          <a:blip r:embed="rId7"/>
          <a:stretch>
            <a:fillRect/>
          </a:stretch>
        </p:blipFill>
        <p:spPr>
          <a:xfrm>
            <a:off x="456656" y="1714263"/>
            <a:ext cx="8564502" cy="2043699"/>
          </a:xfrm>
          <a:prstGeom prst="rect">
            <a:avLst/>
          </a:prstGeom>
        </p:spPr>
      </p:pic>
      <p:sp>
        <p:nvSpPr>
          <p:cNvPr id="5" name="Slide Number Placeholder 4"/>
          <p:cNvSpPr>
            <a:spLocks noGrp="1"/>
          </p:cNvSpPr>
          <p:nvPr>
            <p:ph type="sldNum" idx="12"/>
          </p:nvPr>
        </p:nvSpPr>
        <p:spPr/>
        <p:txBody>
          <a:bodyPr/>
          <a:lstStyle/>
          <a:p>
            <a:fld id="{00000000-1234-1234-1234-123412341234}" type="slidenum">
              <a:rPr lang="en" smtClean="0">
                <a:latin typeface="Maven Pro" pitchFamily="2" charset="77"/>
              </a:rPr>
              <a:pPr/>
              <a:t>9</a:t>
            </a:fld>
            <a:endParaRPr lang="en" dirty="0">
              <a:latin typeface="Maven Pro" pitchFamily="2" charset="77"/>
            </a:endParaRPr>
          </a:p>
        </p:txBody>
      </p:sp>
    </p:spTree>
    <p:extLst>
      <p:ext uri="{BB962C8B-B14F-4D97-AF65-F5344CB8AC3E}">
        <p14:creationId xmlns:p14="http://schemas.microsoft.com/office/powerpoint/2010/main" val="35279805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9327</TotalTime>
  <Words>2864</Words>
  <Application>Microsoft Macintosh PowerPoint</Application>
  <PresentationFormat>On-screen Show (16:9)</PresentationFormat>
  <Paragraphs>351</Paragraphs>
  <Slides>60</Slides>
  <Notes>60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60</vt:i4>
      </vt:variant>
    </vt:vector>
  </HeadingPairs>
  <TitlesOfParts>
    <vt:vector size="67" baseType="lpstr">
      <vt:lpstr>Tw Cen MT Condensed</vt:lpstr>
      <vt:lpstr>Nunito</vt:lpstr>
      <vt:lpstr>Calibri</vt:lpstr>
      <vt:lpstr>Maven Pro</vt:lpstr>
      <vt:lpstr>Arial</vt:lpstr>
      <vt:lpstr>Simple Light</vt:lpstr>
      <vt:lpstr>think-cell Slide</vt:lpstr>
      <vt:lpstr>Data Visualization with Tableau – Level 1</vt:lpstr>
      <vt:lpstr>PowerPoint Presentation</vt:lpstr>
      <vt:lpstr>Agenda</vt:lpstr>
      <vt:lpstr>After this workshop, you will be able to…</vt:lpstr>
      <vt:lpstr>What is Tableau?</vt:lpstr>
      <vt:lpstr>Cycle of Visual Analytics </vt:lpstr>
      <vt:lpstr>Tableau Product Suite </vt:lpstr>
      <vt:lpstr>Data Analytics in Tableau </vt:lpstr>
      <vt:lpstr>PowerPoint Presentation</vt:lpstr>
      <vt:lpstr>What can you do with Tableau?</vt:lpstr>
      <vt:lpstr>Installing Tableau</vt:lpstr>
      <vt:lpstr>Tableau Desktop Workspace </vt:lpstr>
      <vt:lpstr>Tableau Desktop Workspace Cont’d </vt:lpstr>
      <vt:lpstr>Tableau Navigation </vt:lpstr>
      <vt:lpstr>PowerPoint Presentation</vt:lpstr>
      <vt:lpstr>Tableau Data Connections </vt:lpstr>
      <vt:lpstr>Connect Excel to Tableau</vt:lpstr>
      <vt:lpstr>Data Repo</vt:lpstr>
      <vt:lpstr>Data Relationship </vt:lpstr>
      <vt:lpstr>Orders + Returns Example</vt:lpstr>
      <vt:lpstr>PowerPoint Presentation</vt:lpstr>
      <vt:lpstr>Visualizing Data</vt:lpstr>
      <vt:lpstr>PowerPoint Presentation</vt:lpstr>
      <vt:lpstr>What do you want to show with your data?</vt:lpstr>
      <vt:lpstr>Time series values display how something changed over time</vt:lpstr>
      <vt:lpstr>Time series values display how something changed over time</vt:lpstr>
      <vt:lpstr>Time Series Example </vt:lpstr>
      <vt:lpstr>Time series values display how something changed over time</vt:lpstr>
      <vt:lpstr>Time Series Example </vt:lpstr>
      <vt:lpstr>Ranking values are ordered by size (descending or ascending)</vt:lpstr>
      <vt:lpstr>Ranking values are ordered by size (descending or ascending)</vt:lpstr>
      <vt:lpstr>Ranking Example </vt:lpstr>
      <vt:lpstr>Part to Whole  values represent parts (ratios) of a whole </vt:lpstr>
      <vt:lpstr>Part to Whole  values represent parts (ratios) of a whole </vt:lpstr>
      <vt:lpstr>Pie Chart Example </vt:lpstr>
      <vt:lpstr>PowerPoint Presentation</vt:lpstr>
      <vt:lpstr>Difference  between two sets of values</vt:lpstr>
      <vt:lpstr>Difference  between two sets of values</vt:lpstr>
      <vt:lpstr>Difference Example </vt:lpstr>
      <vt:lpstr>Distribution count of values per interval along quantitative scale</vt:lpstr>
      <vt:lpstr>Distribution count of values per interval along quantitative scale</vt:lpstr>
      <vt:lpstr>Distribution Example </vt:lpstr>
      <vt:lpstr>Correlation Comparison of two paired sets of values to determine if there is a relationship between them</vt:lpstr>
      <vt:lpstr>Correlation Comparison of two paired sets of values to determine if there is a relationship between them</vt:lpstr>
      <vt:lpstr>Scatter Plot Example </vt:lpstr>
      <vt:lpstr>Basic Map Visually present the geographical region in your data</vt:lpstr>
      <vt:lpstr>Basic Map Visually present the geographical region in your data</vt:lpstr>
      <vt:lpstr>Fill Map Example </vt:lpstr>
      <vt:lpstr>PowerPoint Presentation</vt:lpstr>
      <vt:lpstr>Create Dashboard </vt:lpstr>
      <vt:lpstr>Sharing</vt:lpstr>
      <vt:lpstr>Sharing</vt:lpstr>
      <vt:lpstr>Tableau Public</vt:lpstr>
      <vt:lpstr>Hands-On</vt:lpstr>
      <vt:lpstr>Significant Volcanic Eruptions</vt:lpstr>
      <vt:lpstr>Significant Volcanic Eruptions (cont.)</vt:lpstr>
      <vt:lpstr>Further Learning</vt:lpstr>
      <vt:lpstr>Further Learning: Resources</vt:lpstr>
      <vt:lpstr>Further Learning: Topics</vt:lpstr>
      <vt:lpstr>Thank you! Come visit us at Kravis Lower Court or email us at qcl@cmc.edu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with Tableau for Beginners</dc:title>
  <dc:creator>Elkelani, Zeyad</dc:creator>
  <cp:lastModifiedBy>Lee, Seungho (Samuel)</cp:lastModifiedBy>
  <cp:revision>135</cp:revision>
  <cp:lastPrinted>2019-11-12T18:21:57Z</cp:lastPrinted>
  <dcterms:modified xsi:type="dcterms:W3CDTF">2021-11-11T00:25:54Z</dcterms:modified>
</cp:coreProperties>
</file>